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0" r:id="rId4"/>
  </p:sldIdLst>
  <p:sldSz cx="51206400" cy="37490400"/>
  <p:notesSz cx="370332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0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8A"/>
    <a:srgbClr val="FF99FF"/>
    <a:srgbClr val="0099FF"/>
    <a:srgbClr val="FF00FF"/>
    <a:srgbClr val="0000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9" autoAdjust="0"/>
    <p:restoredTop sz="94607" autoAdjust="0"/>
  </p:normalViewPr>
  <p:slideViewPr>
    <p:cSldViewPr>
      <p:cViewPr varScale="1">
        <p:scale>
          <a:sx n="25" d="100"/>
          <a:sy n="25" d="100"/>
        </p:scale>
        <p:origin x="84" y="654"/>
      </p:cViewPr>
      <p:guideLst>
        <p:guide orient="horz" pos="1180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645901"/>
            <a:ext cx="43526075" cy="8035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243926"/>
            <a:ext cx="35845750" cy="9582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7D36-58D1-4F3D-9337-BE94A6170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76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F48F0-E7D7-4566-ADFA-F6B091FFC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5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01775"/>
            <a:ext cx="11520488" cy="31988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501775"/>
            <a:ext cx="34412237" cy="31988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206B-12B8-4582-B6B7-A05AAC867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6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B8861-B503-4D31-98E7-46AE4561C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7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090313"/>
            <a:ext cx="43526075" cy="74469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5889289"/>
            <a:ext cx="43526075" cy="82010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47723-013C-4CA0-8C06-347B7EF3C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9" y="8747125"/>
            <a:ext cx="22966362" cy="2474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1" y="8747125"/>
            <a:ext cx="22966364" cy="2474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E560-46A3-4319-8847-22ADCDA28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9" y="8391526"/>
            <a:ext cx="22625050" cy="3497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9" y="11888788"/>
            <a:ext cx="22625050" cy="21601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391526"/>
            <a:ext cx="22632988" cy="3497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888788"/>
            <a:ext cx="22632988" cy="21601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7CE7-16DB-4110-92BC-C251B4E03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70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79CFD-583A-40E7-A6F8-BC336A8D8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19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D6DD-5DDD-4940-BFAC-B14D0EEC1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25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492251"/>
            <a:ext cx="16846550" cy="6353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92250"/>
            <a:ext cx="28625800" cy="31997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9" y="7845425"/>
            <a:ext cx="16846550" cy="25644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363E3-C8D7-45F1-BD10-6F54C0A35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80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242963"/>
            <a:ext cx="30724475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349626"/>
            <a:ext cx="30724475" cy="22494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29341763"/>
            <a:ext cx="30724475" cy="4398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974B-ECBA-4FC5-8714-A32C97CF7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95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501775"/>
            <a:ext cx="460851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2022" tIns="256011" rIns="512022" bIns="2560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8747125"/>
            <a:ext cx="46085125" cy="247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2022" tIns="256011" rIns="512022" bIns="256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34140775"/>
            <a:ext cx="1194752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2022" tIns="256011" rIns="512022" bIns="256011" numCol="1" anchor="t" anchorCtr="0" compatLnSpc="1">
            <a:prstTxWarp prst="textNoShape">
              <a:avLst/>
            </a:prstTxWarp>
          </a:bodyPr>
          <a:lstStyle>
            <a:lvl1pPr defTabSz="5121275">
              <a:defRPr sz="78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140775"/>
            <a:ext cx="1621472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2022" tIns="256011" rIns="512022" bIns="256011" numCol="1" anchor="t" anchorCtr="0" compatLnSpc="1">
            <a:prstTxWarp prst="textNoShape">
              <a:avLst/>
            </a:prstTxWarp>
          </a:bodyPr>
          <a:lstStyle>
            <a:lvl1pPr algn="ctr" defTabSz="5121275">
              <a:defRPr sz="78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140775"/>
            <a:ext cx="1194752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2022" tIns="256011" rIns="512022" bIns="256011" numCol="1" anchor="t" anchorCtr="0" compatLnSpc="1">
            <a:prstTxWarp prst="textNoShape">
              <a:avLst/>
            </a:prstTxWarp>
          </a:bodyPr>
          <a:lstStyle>
            <a:lvl1pPr algn="r" defTabSz="5121275">
              <a:defRPr sz="7800"/>
            </a:lvl1pPr>
          </a:lstStyle>
          <a:p>
            <a:pPr>
              <a:defRPr/>
            </a:pPr>
            <a:fld id="{F630F8A4-9592-4070-BA1D-F7770FCAE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1275" rtl="0" eaLnBrk="0" fontAlgn="base" hangingPunct="0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21275" rtl="0" eaLnBrk="0" fontAlgn="base" hangingPunct="0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2pPr>
      <a:lvl3pPr algn="ctr" defTabSz="5121275" rtl="0" eaLnBrk="0" fontAlgn="base" hangingPunct="0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3pPr>
      <a:lvl4pPr algn="ctr" defTabSz="5121275" rtl="0" eaLnBrk="0" fontAlgn="base" hangingPunct="0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4pPr>
      <a:lvl5pPr algn="ctr" defTabSz="5121275" rtl="0" eaLnBrk="0" fontAlgn="base" hangingPunct="0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5pPr>
      <a:lvl6pPr marL="457200" algn="ctr" defTabSz="5121275" rtl="0" fontAlgn="base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6pPr>
      <a:lvl7pPr marL="914400" algn="ctr" defTabSz="5121275" rtl="0" fontAlgn="base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7pPr>
      <a:lvl8pPr marL="1371600" algn="ctr" defTabSz="5121275" rtl="0" fontAlgn="base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8pPr>
      <a:lvl9pPr marL="1828800" algn="ctr" defTabSz="5121275" rtl="0" fontAlgn="base">
        <a:spcBef>
          <a:spcPct val="0"/>
        </a:spcBef>
        <a:spcAft>
          <a:spcPct val="0"/>
        </a:spcAft>
        <a:defRPr sz="24400">
          <a:solidFill>
            <a:schemeClr val="tx2"/>
          </a:solidFill>
          <a:latin typeface="Arial" charset="0"/>
        </a:defRPr>
      </a:lvl9pPr>
    </p:titleStyle>
    <p:bodyStyle>
      <a:lvl1pPr marL="1917700" indent="-1917700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7700">
          <a:solidFill>
            <a:schemeClr val="tx1"/>
          </a:solidFill>
          <a:latin typeface="+mn-lt"/>
          <a:ea typeface="+mn-ea"/>
          <a:cs typeface="+mn-cs"/>
        </a:defRPr>
      </a:lvl1pPr>
      <a:lvl2pPr marL="4162425" indent="-1601788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5500">
          <a:solidFill>
            <a:schemeClr val="tx1"/>
          </a:solidFill>
          <a:latin typeface="+mn-lt"/>
        </a:defRPr>
      </a:lvl2pPr>
      <a:lvl3pPr marL="6397625" indent="-1276350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</a:defRPr>
      </a:lvl3pPr>
      <a:lvl4pPr marL="8958263" indent="-1276350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1100">
          <a:solidFill>
            <a:schemeClr val="tx1"/>
          </a:solidFill>
          <a:latin typeface="+mn-lt"/>
        </a:defRPr>
      </a:lvl4pPr>
      <a:lvl5pPr marL="11518900" indent="-1276350" algn="l" defTabSz="5121275" rtl="0" eaLnBrk="0" fontAlgn="base" hangingPunct="0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5pPr>
      <a:lvl6pPr marL="11976100" indent="-1276350" algn="l" defTabSz="51212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6pPr>
      <a:lvl7pPr marL="12433300" indent="-1276350" algn="l" defTabSz="51212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7pPr>
      <a:lvl8pPr marL="12890500" indent="-1276350" algn="l" defTabSz="51212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8pPr>
      <a:lvl9pPr marL="13347700" indent="-1276350" algn="l" defTabSz="51212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6"/>
          <p:cNvSpPr>
            <a:spLocks noChangeShapeType="1"/>
          </p:cNvSpPr>
          <p:nvPr/>
        </p:nvSpPr>
        <p:spPr bwMode="auto">
          <a:xfrm>
            <a:off x="7178675" y="26314400"/>
            <a:ext cx="0" cy="1433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51" name="Straight Connector 9"/>
          <p:cNvCxnSpPr>
            <a:cxnSpLocks noChangeShapeType="1"/>
          </p:cNvCxnSpPr>
          <p:nvPr/>
        </p:nvCxnSpPr>
        <p:spPr bwMode="auto">
          <a:xfrm>
            <a:off x="34137600" y="6181725"/>
            <a:ext cx="21907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Straight Connector 270"/>
          <p:cNvCxnSpPr>
            <a:cxnSpLocks noChangeShapeType="1"/>
          </p:cNvCxnSpPr>
          <p:nvPr/>
        </p:nvCxnSpPr>
        <p:spPr bwMode="auto">
          <a:xfrm>
            <a:off x="34588450" y="8018463"/>
            <a:ext cx="21907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" name="Line 265"/>
          <p:cNvSpPr>
            <a:spLocks noChangeShapeType="1"/>
          </p:cNvSpPr>
          <p:nvPr/>
        </p:nvSpPr>
        <p:spPr bwMode="auto">
          <a:xfrm flipV="1">
            <a:off x="635000" y="26490613"/>
            <a:ext cx="6864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265"/>
          <p:cNvSpPr>
            <a:spLocks noChangeShapeType="1"/>
          </p:cNvSpPr>
          <p:nvPr/>
        </p:nvSpPr>
        <p:spPr bwMode="auto">
          <a:xfrm flipV="1">
            <a:off x="609600" y="12250738"/>
            <a:ext cx="68627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265"/>
          <p:cNvSpPr>
            <a:spLocks noChangeShapeType="1"/>
          </p:cNvSpPr>
          <p:nvPr/>
        </p:nvSpPr>
        <p:spPr bwMode="auto">
          <a:xfrm flipV="1">
            <a:off x="609600" y="12272963"/>
            <a:ext cx="0" cy="14201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72"/>
          <p:cNvSpPr>
            <a:spLocks noChangeShapeType="1"/>
          </p:cNvSpPr>
          <p:nvPr/>
        </p:nvSpPr>
        <p:spPr bwMode="auto">
          <a:xfrm flipV="1">
            <a:off x="6745288" y="28624213"/>
            <a:ext cx="0" cy="407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256"/>
          <p:cNvSpPr>
            <a:spLocks noChangeShapeType="1"/>
          </p:cNvSpPr>
          <p:nvPr/>
        </p:nvSpPr>
        <p:spPr bwMode="auto">
          <a:xfrm flipV="1">
            <a:off x="3014663" y="28614688"/>
            <a:ext cx="0" cy="407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9729788" y="27768550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89"/>
          <p:cNvSpPr>
            <a:spLocks noChangeShapeType="1"/>
          </p:cNvSpPr>
          <p:nvPr/>
        </p:nvSpPr>
        <p:spPr bwMode="auto">
          <a:xfrm flipV="1">
            <a:off x="6245225" y="27736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99"/>
          <p:cNvSpPr>
            <a:spLocks noChangeShapeType="1"/>
          </p:cNvSpPr>
          <p:nvPr/>
        </p:nvSpPr>
        <p:spPr bwMode="auto">
          <a:xfrm>
            <a:off x="2909888" y="27735213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61" name="Straight Connector 255"/>
          <p:cNvCxnSpPr>
            <a:cxnSpLocks noChangeShapeType="1"/>
          </p:cNvCxnSpPr>
          <p:nvPr/>
        </p:nvCxnSpPr>
        <p:spPr bwMode="auto">
          <a:xfrm>
            <a:off x="2895600" y="27736800"/>
            <a:ext cx="134223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Line 99"/>
          <p:cNvSpPr>
            <a:spLocks noChangeShapeType="1"/>
          </p:cNvSpPr>
          <p:nvPr/>
        </p:nvSpPr>
        <p:spPr bwMode="auto">
          <a:xfrm>
            <a:off x="16303625" y="27743150"/>
            <a:ext cx="0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6"/>
          <p:cNvSpPr>
            <a:spLocks noChangeShapeType="1"/>
          </p:cNvSpPr>
          <p:nvPr/>
        </p:nvSpPr>
        <p:spPr bwMode="auto">
          <a:xfrm>
            <a:off x="13225463" y="27736800"/>
            <a:ext cx="0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01"/>
          <p:cNvSpPr>
            <a:spLocks noChangeShapeType="1"/>
          </p:cNvSpPr>
          <p:nvPr/>
        </p:nvSpPr>
        <p:spPr bwMode="auto">
          <a:xfrm>
            <a:off x="4991100" y="16279813"/>
            <a:ext cx="4763" cy="1265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36"/>
          <p:cNvSpPr>
            <a:spLocks noChangeShapeType="1"/>
          </p:cNvSpPr>
          <p:nvPr/>
        </p:nvSpPr>
        <p:spPr bwMode="auto">
          <a:xfrm>
            <a:off x="14935200" y="1539716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87"/>
          <p:cNvSpPr>
            <a:spLocks noChangeShapeType="1"/>
          </p:cNvSpPr>
          <p:nvPr/>
        </p:nvSpPr>
        <p:spPr bwMode="auto">
          <a:xfrm>
            <a:off x="12860338" y="8067675"/>
            <a:ext cx="8731250" cy="22225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59"/>
          <p:cNvSpPr>
            <a:spLocks noChangeShapeType="1"/>
          </p:cNvSpPr>
          <p:nvPr/>
        </p:nvSpPr>
        <p:spPr bwMode="auto">
          <a:xfrm flipV="1">
            <a:off x="34420175" y="33429575"/>
            <a:ext cx="14288" cy="1912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163"/>
          <p:cNvSpPr>
            <a:spLocks noChangeShapeType="1"/>
          </p:cNvSpPr>
          <p:nvPr/>
        </p:nvSpPr>
        <p:spPr bwMode="auto">
          <a:xfrm flipV="1">
            <a:off x="31030863" y="33589913"/>
            <a:ext cx="0" cy="124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7"/>
          <p:cNvSpPr>
            <a:spLocks noChangeShapeType="1"/>
          </p:cNvSpPr>
          <p:nvPr/>
        </p:nvSpPr>
        <p:spPr bwMode="auto">
          <a:xfrm flipH="1">
            <a:off x="29452888" y="4340225"/>
            <a:ext cx="85725" cy="2266315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8"/>
          <p:cNvSpPr>
            <a:spLocks noChangeShapeType="1"/>
          </p:cNvSpPr>
          <p:nvPr/>
        </p:nvSpPr>
        <p:spPr bwMode="auto">
          <a:xfrm>
            <a:off x="27355800" y="6181725"/>
            <a:ext cx="4343400" cy="33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Text Box 10"/>
          <p:cNvSpPr txBox="1">
            <a:spLocks noChangeArrowheads="1"/>
          </p:cNvSpPr>
          <p:nvPr/>
        </p:nvSpPr>
        <p:spPr bwMode="auto">
          <a:xfrm>
            <a:off x="27127200" y="3581400"/>
            <a:ext cx="4572000" cy="1473200"/>
          </a:xfrm>
          <a:prstGeom prst="rect">
            <a:avLst/>
          </a:prstGeom>
          <a:solidFill>
            <a:schemeClr val="bg1"/>
          </a:solidFill>
          <a:ln w="152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itchFamily="18" charset="0"/>
              </a:rPr>
              <a:t>POD  Manager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______________________________________________</a:t>
            </a:r>
          </a:p>
        </p:txBody>
      </p:sp>
      <p:sp>
        <p:nvSpPr>
          <p:cNvPr id="2072" name="Line 11"/>
          <p:cNvSpPr>
            <a:spLocks noChangeShapeType="1"/>
          </p:cNvSpPr>
          <p:nvPr/>
        </p:nvSpPr>
        <p:spPr bwMode="auto">
          <a:xfrm flipH="1">
            <a:off x="6562725" y="11015663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12"/>
          <p:cNvSpPr>
            <a:spLocks noChangeShapeType="1"/>
          </p:cNvSpPr>
          <p:nvPr/>
        </p:nvSpPr>
        <p:spPr bwMode="auto">
          <a:xfrm flipH="1">
            <a:off x="17805400" y="11028363"/>
            <a:ext cx="11113" cy="949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13"/>
          <p:cNvSpPr>
            <a:spLocks noChangeShapeType="1"/>
          </p:cNvSpPr>
          <p:nvPr/>
        </p:nvSpPr>
        <p:spPr bwMode="auto">
          <a:xfrm>
            <a:off x="25906413" y="11041063"/>
            <a:ext cx="0" cy="998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15"/>
          <p:cNvSpPr>
            <a:spLocks noChangeShapeType="1"/>
          </p:cNvSpPr>
          <p:nvPr/>
        </p:nvSpPr>
        <p:spPr bwMode="auto">
          <a:xfrm flipH="1">
            <a:off x="4987925" y="15019338"/>
            <a:ext cx="0" cy="1287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16"/>
          <p:cNvSpPr>
            <a:spLocks noChangeShapeType="1"/>
          </p:cNvSpPr>
          <p:nvPr/>
        </p:nvSpPr>
        <p:spPr bwMode="auto">
          <a:xfrm>
            <a:off x="8378825" y="15001875"/>
            <a:ext cx="0" cy="409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18"/>
          <p:cNvSpPr>
            <a:spLocks noChangeShapeType="1"/>
          </p:cNvSpPr>
          <p:nvPr/>
        </p:nvSpPr>
        <p:spPr bwMode="auto">
          <a:xfrm>
            <a:off x="7613650" y="16567150"/>
            <a:ext cx="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19"/>
          <p:cNvSpPr txBox="1">
            <a:spLocks noChangeArrowheads="1"/>
          </p:cNvSpPr>
          <p:nvPr/>
        </p:nvSpPr>
        <p:spPr bwMode="auto">
          <a:xfrm>
            <a:off x="3883025" y="15424150"/>
            <a:ext cx="22098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Triage    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</a:t>
            </a:r>
          </a:p>
        </p:txBody>
      </p:sp>
      <p:sp>
        <p:nvSpPr>
          <p:cNvPr id="2079" name="Line 22"/>
          <p:cNvSpPr>
            <a:spLocks noChangeShapeType="1"/>
          </p:cNvSpPr>
          <p:nvPr/>
        </p:nvSpPr>
        <p:spPr bwMode="auto">
          <a:xfrm>
            <a:off x="10280650" y="32475488"/>
            <a:ext cx="0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23"/>
          <p:cNvSpPr>
            <a:spLocks noChangeShapeType="1"/>
          </p:cNvSpPr>
          <p:nvPr/>
        </p:nvSpPr>
        <p:spPr bwMode="auto">
          <a:xfrm>
            <a:off x="13385800" y="12077700"/>
            <a:ext cx="4763" cy="1059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27"/>
          <p:cNvSpPr>
            <a:spLocks noChangeShapeType="1"/>
          </p:cNvSpPr>
          <p:nvPr/>
        </p:nvSpPr>
        <p:spPr bwMode="auto">
          <a:xfrm>
            <a:off x="14935200" y="16916400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28"/>
          <p:cNvSpPr>
            <a:spLocks noChangeShapeType="1"/>
          </p:cNvSpPr>
          <p:nvPr/>
        </p:nvSpPr>
        <p:spPr bwMode="auto">
          <a:xfrm>
            <a:off x="19078575" y="16840200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29"/>
          <p:cNvSpPr>
            <a:spLocks noChangeShapeType="1"/>
          </p:cNvSpPr>
          <p:nvPr/>
        </p:nvSpPr>
        <p:spPr bwMode="auto">
          <a:xfrm>
            <a:off x="17056100" y="16840200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Text Box 30"/>
          <p:cNvSpPr txBox="1">
            <a:spLocks noChangeArrowheads="1"/>
          </p:cNvSpPr>
          <p:nvPr/>
        </p:nvSpPr>
        <p:spPr bwMode="auto">
          <a:xfrm>
            <a:off x="16165513" y="17218025"/>
            <a:ext cx="1785937" cy="415131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PF Entr.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sp>
        <p:nvSpPr>
          <p:cNvPr id="2085" name="Text Box 31"/>
          <p:cNvSpPr txBox="1">
            <a:spLocks noChangeArrowheads="1"/>
          </p:cNvSpPr>
          <p:nvPr/>
        </p:nvSpPr>
        <p:spPr bwMode="auto">
          <a:xfrm>
            <a:off x="18197513" y="17197388"/>
            <a:ext cx="1776412" cy="415131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PF Floor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sp>
        <p:nvSpPr>
          <p:cNvPr id="2086" name="Text Box 32"/>
          <p:cNvSpPr txBox="1">
            <a:spLocks noChangeArrowheads="1"/>
          </p:cNvSpPr>
          <p:nvPr/>
        </p:nvSpPr>
        <p:spPr bwMode="auto">
          <a:xfrm>
            <a:off x="14068425" y="17202150"/>
            <a:ext cx="1754188" cy="415131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PF Outside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</a:t>
            </a:r>
            <a:r>
              <a:rPr lang="en-US" altLang="en-US" sz="1600">
                <a:latin typeface="Times New Roman" pitchFamily="18" charset="0"/>
              </a:rPr>
              <a:t>________________</a:t>
            </a:r>
            <a:r>
              <a:rPr lang="en-US" altLang="en-US" sz="1200">
                <a:latin typeface="Times New Roman" pitchFamily="18" charset="0"/>
              </a:rPr>
              <a:t>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</a:t>
            </a:r>
          </a:p>
        </p:txBody>
      </p:sp>
      <p:sp>
        <p:nvSpPr>
          <p:cNvPr id="2087" name="Line 33"/>
          <p:cNvSpPr>
            <a:spLocks noChangeShapeType="1"/>
          </p:cNvSpPr>
          <p:nvPr/>
        </p:nvSpPr>
        <p:spPr bwMode="auto">
          <a:xfrm>
            <a:off x="14371638" y="15392400"/>
            <a:ext cx="667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Line 34"/>
          <p:cNvSpPr>
            <a:spLocks noChangeShapeType="1"/>
          </p:cNvSpPr>
          <p:nvPr/>
        </p:nvSpPr>
        <p:spPr bwMode="auto">
          <a:xfrm>
            <a:off x="14385925" y="14376400"/>
            <a:ext cx="0" cy="1020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Line 35"/>
          <p:cNvSpPr>
            <a:spLocks noChangeShapeType="1"/>
          </p:cNvSpPr>
          <p:nvPr/>
        </p:nvSpPr>
        <p:spPr bwMode="auto">
          <a:xfrm>
            <a:off x="19061113" y="15392400"/>
            <a:ext cx="0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36"/>
          <p:cNvSpPr>
            <a:spLocks noChangeShapeType="1"/>
          </p:cNvSpPr>
          <p:nvPr/>
        </p:nvSpPr>
        <p:spPr bwMode="auto">
          <a:xfrm>
            <a:off x="17079913" y="15392400"/>
            <a:ext cx="0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37"/>
          <p:cNvSpPr>
            <a:spLocks noChangeShapeType="1"/>
          </p:cNvSpPr>
          <p:nvPr/>
        </p:nvSpPr>
        <p:spPr bwMode="auto">
          <a:xfrm>
            <a:off x="21042313" y="15392400"/>
            <a:ext cx="0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38"/>
          <p:cNvSpPr>
            <a:spLocks noChangeShapeType="1"/>
          </p:cNvSpPr>
          <p:nvPr/>
        </p:nvSpPr>
        <p:spPr bwMode="auto">
          <a:xfrm>
            <a:off x="16921163" y="23852188"/>
            <a:ext cx="3989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39"/>
          <p:cNvSpPr>
            <a:spLocks noChangeShapeType="1"/>
          </p:cNvSpPr>
          <p:nvPr/>
        </p:nvSpPr>
        <p:spPr bwMode="auto">
          <a:xfrm>
            <a:off x="16921163" y="23852188"/>
            <a:ext cx="0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Line 40"/>
          <p:cNvSpPr>
            <a:spLocks noChangeShapeType="1"/>
          </p:cNvSpPr>
          <p:nvPr/>
        </p:nvSpPr>
        <p:spPr bwMode="auto">
          <a:xfrm>
            <a:off x="20910550" y="23852188"/>
            <a:ext cx="0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Text Box 41"/>
          <p:cNvSpPr txBox="1">
            <a:spLocks noChangeArrowheads="1"/>
          </p:cNvSpPr>
          <p:nvPr/>
        </p:nvSpPr>
        <p:spPr bwMode="auto">
          <a:xfrm>
            <a:off x="20018375" y="24191913"/>
            <a:ext cx="2003425" cy="301148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Interpreters Translators Sign Lang.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</a:t>
            </a:r>
          </a:p>
        </p:txBody>
      </p:sp>
      <p:sp>
        <p:nvSpPr>
          <p:cNvPr id="2096" name="Text Box 42"/>
          <p:cNvSpPr txBox="1">
            <a:spLocks noChangeArrowheads="1"/>
          </p:cNvSpPr>
          <p:nvPr/>
        </p:nvSpPr>
        <p:spPr bwMode="auto">
          <a:xfrm>
            <a:off x="15597188" y="24163338"/>
            <a:ext cx="2219325" cy="21812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Sp. Needs Counselors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</a:t>
            </a:r>
          </a:p>
        </p:txBody>
      </p:sp>
      <p:sp>
        <p:nvSpPr>
          <p:cNvPr id="2097" name="Line 43"/>
          <p:cNvSpPr>
            <a:spLocks noChangeShapeType="1"/>
          </p:cNvSpPr>
          <p:nvPr/>
        </p:nvSpPr>
        <p:spPr bwMode="auto">
          <a:xfrm flipH="1">
            <a:off x="17805400" y="11914188"/>
            <a:ext cx="3175" cy="2216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Line 44"/>
          <p:cNvSpPr>
            <a:spLocks noChangeShapeType="1"/>
          </p:cNvSpPr>
          <p:nvPr/>
        </p:nvSpPr>
        <p:spPr bwMode="auto">
          <a:xfrm>
            <a:off x="23939500" y="12834938"/>
            <a:ext cx="3322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45"/>
          <p:cNvSpPr>
            <a:spLocks noChangeShapeType="1"/>
          </p:cNvSpPr>
          <p:nvPr/>
        </p:nvSpPr>
        <p:spPr bwMode="auto">
          <a:xfrm>
            <a:off x="25488900" y="12498388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47"/>
          <p:cNvSpPr>
            <a:spLocks noChangeShapeType="1"/>
          </p:cNvSpPr>
          <p:nvPr/>
        </p:nvSpPr>
        <p:spPr bwMode="auto">
          <a:xfrm flipH="1">
            <a:off x="24612600" y="12666663"/>
            <a:ext cx="0" cy="1120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Line 48"/>
          <p:cNvSpPr>
            <a:spLocks noChangeShapeType="1"/>
          </p:cNvSpPr>
          <p:nvPr/>
        </p:nvSpPr>
        <p:spPr bwMode="auto">
          <a:xfrm>
            <a:off x="26670000" y="12498388"/>
            <a:ext cx="0" cy="128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Line 51"/>
          <p:cNvSpPr>
            <a:spLocks noChangeShapeType="1"/>
          </p:cNvSpPr>
          <p:nvPr/>
        </p:nvSpPr>
        <p:spPr bwMode="auto">
          <a:xfrm>
            <a:off x="23926800" y="18581688"/>
            <a:ext cx="0" cy="554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Text Box 53"/>
          <p:cNvSpPr txBox="1">
            <a:spLocks noChangeArrowheads="1"/>
          </p:cNvSpPr>
          <p:nvPr/>
        </p:nvSpPr>
        <p:spPr bwMode="auto">
          <a:xfrm>
            <a:off x="22801263" y="18926175"/>
            <a:ext cx="2219325" cy="3121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Lay Counselors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</a:t>
            </a:r>
          </a:p>
        </p:txBody>
      </p:sp>
      <p:sp>
        <p:nvSpPr>
          <p:cNvPr id="2104" name="Line 54"/>
          <p:cNvSpPr>
            <a:spLocks noChangeShapeType="1"/>
          </p:cNvSpPr>
          <p:nvPr/>
        </p:nvSpPr>
        <p:spPr bwMode="auto">
          <a:xfrm>
            <a:off x="28194000" y="14735175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55"/>
          <p:cNvSpPr>
            <a:spLocks noChangeShapeType="1"/>
          </p:cNvSpPr>
          <p:nvPr/>
        </p:nvSpPr>
        <p:spPr bwMode="auto">
          <a:xfrm>
            <a:off x="26289000" y="14658975"/>
            <a:ext cx="0" cy="1085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Text Box 56"/>
          <p:cNvSpPr txBox="1">
            <a:spLocks noChangeArrowheads="1"/>
          </p:cNvSpPr>
          <p:nvPr/>
        </p:nvSpPr>
        <p:spPr bwMode="auto">
          <a:xfrm>
            <a:off x="27331988" y="15579725"/>
            <a:ext cx="1776412" cy="44735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Exit Review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__________________________________________________________________________________________</a:t>
            </a:r>
          </a:p>
        </p:txBody>
      </p:sp>
      <p:sp>
        <p:nvSpPr>
          <p:cNvPr id="2107" name="Text Box 57"/>
          <p:cNvSpPr txBox="1">
            <a:spLocks noChangeArrowheads="1"/>
          </p:cNvSpPr>
          <p:nvPr/>
        </p:nvSpPr>
        <p:spPr bwMode="auto">
          <a:xfrm>
            <a:off x="25338088" y="15579725"/>
            <a:ext cx="1785937" cy="31194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Patient Educators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</a:t>
            </a:r>
          </a:p>
        </p:txBody>
      </p:sp>
      <p:sp>
        <p:nvSpPr>
          <p:cNvPr id="2108" name="Text Box 58"/>
          <p:cNvSpPr txBox="1">
            <a:spLocks noChangeArrowheads="1"/>
          </p:cNvSpPr>
          <p:nvPr/>
        </p:nvSpPr>
        <p:spPr bwMode="auto">
          <a:xfrm>
            <a:off x="25711150" y="13663613"/>
            <a:ext cx="3092450" cy="1535112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Education     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</a:t>
            </a:r>
          </a:p>
        </p:txBody>
      </p:sp>
      <p:sp>
        <p:nvSpPr>
          <p:cNvPr id="2109" name="Line 59"/>
          <p:cNvSpPr>
            <a:spLocks noChangeShapeType="1"/>
          </p:cNvSpPr>
          <p:nvPr/>
        </p:nvSpPr>
        <p:spPr bwMode="auto">
          <a:xfrm flipH="1" flipV="1">
            <a:off x="13365163" y="12071350"/>
            <a:ext cx="3295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60"/>
          <p:cNvSpPr>
            <a:spLocks noChangeShapeType="1"/>
          </p:cNvSpPr>
          <p:nvPr/>
        </p:nvSpPr>
        <p:spPr bwMode="auto">
          <a:xfrm flipH="1">
            <a:off x="13376275" y="22669500"/>
            <a:ext cx="5988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14370050" y="8561388"/>
            <a:ext cx="1588" cy="2470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21074063" y="16916400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20197763" y="17195800"/>
            <a:ext cx="1778000" cy="42433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PF Exit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10625138" y="17602200"/>
            <a:ext cx="442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10615613" y="21769388"/>
            <a:ext cx="442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>
            <a:off x="9729788" y="30705425"/>
            <a:ext cx="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8653463" y="31178500"/>
            <a:ext cx="2057400" cy="22733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Pharmacy Assistants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</a:t>
            </a:r>
          </a:p>
        </p:txBody>
      </p:sp>
      <p:sp>
        <p:nvSpPr>
          <p:cNvPr id="2118" name="Line 76"/>
          <p:cNvSpPr>
            <a:spLocks noChangeShapeType="1"/>
          </p:cNvSpPr>
          <p:nvPr/>
        </p:nvSpPr>
        <p:spPr bwMode="auto">
          <a:xfrm>
            <a:off x="6562725" y="12914313"/>
            <a:ext cx="0" cy="795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Text Box 77"/>
          <p:cNvSpPr txBox="1">
            <a:spLocks noChangeArrowheads="1"/>
          </p:cNvSpPr>
          <p:nvPr/>
        </p:nvSpPr>
        <p:spPr bwMode="auto">
          <a:xfrm>
            <a:off x="4835525" y="11399838"/>
            <a:ext cx="3305175" cy="1657350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Medical              Branch 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</a:t>
            </a:r>
          </a:p>
        </p:txBody>
      </p:sp>
      <p:sp>
        <p:nvSpPr>
          <p:cNvPr id="2120" name="Text Box 78"/>
          <p:cNvSpPr txBox="1">
            <a:spLocks noChangeArrowheads="1"/>
          </p:cNvSpPr>
          <p:nvPr/>
        </p:nvSpPr>
        <p:spPr bwMode="auto">
          <a:xfrm>
            <a:off x="16205200" y="11379200"/>
            <a:ext cx="3198813" cy="1657350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Patient Flow Branch 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</a:t>
            </a:r>
          </a:p>
        </p:txBody>
      </p:sp>
      <p:sp>
        <p:nvSpPr>
          <p:cNvPr id="2121" name="Line 79"/>
          <p:cNvSpPr>
            <a:spLocks noChangeShapeType="1"/>
          </p:cNvSpPr>
          <p:nvPr/>
        </p:nvSpPr>
        <p:spPr bwMode="auto">
          <a:xfrm flipV="1">
            <a:off x="17805400" y="14984413"/>
            <a:ext cx="0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2" name="Text Box 80"/>
          <p:cNvSpPr txBox="1">
            <a:spLocks noChangeArrowheads="1"/>
          </p:cNvSpPr>
          <p:nvPr/>
        </p:nvSpPr>
        <p:spPr bwMode="auto">
          <a:xfrm>
            <a:off x="16348075" y="13563600"/>
            <a:ext cx="2894013" cy="1535113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Patient Flow           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</a:t>
            </a:r>
          </a:p>
        </p:txBody>
      </p:sp>
      <p:sp>
        <p:nvSpPr>
          <p:cNvPr id="2123" name="Line 82"/>
          <p:cNvSpPr>
            <a:spLocks noChangeShapeType="1"/>
          </p:cNvSpPr>
          <p:nvPr/>
        </p:nvSpPr>
        <p:spPr bwMode="auto">
          <a:xfrm>
            <a:off x="11934825" y="31900813"/>
            <a:ext cx="221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83"/>
          <p:cNvSpPr>
            <a:spLocks noChangeShapeType="1"/>
          </p:cNvSpPr>
          <p:nvPr/>
        </p:nvSpPr>
        <p:spPr bwMode="auto">
          <a:xfrm>
            <a:off x="11934825" y="31900813"/>
            <a:ext cx="0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Line 84"/>
          <p:cNvSpPr>
            <a:spLocks noChangeShapeType="1"/>
          </p:cNvSpPr>
          <p:nvPr/>
        </p:nvSpPr>
        <p:spPr bwMode="auto">
          <a:xfrm>
            <a:off x="14150975" y="31900813"/>
            <a:ext cx="0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Text Box 85"/>
          <p:cNvSpPr txBox="1">
            <a:spLocks noChangeArrowheads="1"/>
          </p:cNvSpPr>
          <p:nvPr/>
        </p:nvSpPr>
        <p:spPr bwMode="auto">
          <a:xfrm>
            <a:off x="10939463" y="32145288"/>
            <a:ext cx="1993900" cy="313531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Travel Team Nurse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#1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#2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#3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#4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#5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#6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#7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 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#8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 _____________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2127" name="Text Box 86"/>
          <p:cNvSpPr txBox="1">
            <a:spLocks noChangeArrowheads="1"/>
          </p:cNvSpPr>
          <p:nvPr/>
        </p:nvSpPr>
        <p:spPr bwMode="auto">
          <a:xfrm>
            <a:off x="13150850" y="32140525"/>
            <a:ext cx="1984375" cy="313531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Travel Team Admin Asst.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#1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#2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#3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#4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#5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#6 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#7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 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Team #8</a:t>
            </a: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 _____________</a:t>
            </a:r>
            <a:endParaRPr lang="en-US" altLang="en-US" sz="2200">
              <a:latin typeface="Times New Roman" pitchFamily="18" charset="0"/>
            </a:endParaRPr>
          </a:p>
        </p:txBody>
      </p:sp>
      <p:sp>
        <p:nvSpPr>
          <p:cNvPr id="2128" name="Text Box 88"/>
          <p:cNvSpPr txBox="1">
            <a:spLocks noChangeArrowheads="1"/>
          </p:cNvSpPr>
          <p:nvPr/>
        </p:nvSpPr>
        <p:spPr bwMode="auto">
          <a:xfrm>
            <a:off x="5641975" y="25831800"/>
            <a:ext cx="2994025" cy="1257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Meds/Vaccine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</a:t>
            </a:r>
          </a:p>
        </p:txBody>
      </p:sp>
      <p:sp>
        <p:nvSpPr>
          <p:cNvPr id="2129" name="Line 89"/>
          <p:cNvSpPr>
            <a:spLocks noChangeShapeType="1"/>
          </p:cNvSpPr>
          <p:nvPr/>
        </p:nvSpPr>
        <p:spPr bwMode="auto">
          <a:xfrm flipV="1">
            <a:off x="6550025" y="14381163"/>
            <a:ext cx="3175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Text Box 90"/>
          <p:cNvSpPr txBox="1">
            <a:spLocks noChangeArrowheads="1"/>
          </p:cNvSpPr>
          <p:nvPr/>
        </p:nvSpPr>
        <p:spPr bwMode="auto">
          <a:xfrm>
            <a:off x="5062538" y="13385800"/>
            <a:ext cx="2994025" cy="12573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Triage/Evaluation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</a:t>
            </a:r>
          </a:p>
        </p:txBody>
      </p:sp>
      <p:sp>
        <p:nvSpPr>
          <p:cNvPr id="2131" name="Line 92"/>
          <p:cNvSpPr>
            <a:spLocks noChangeShapeType="1"/>
          </p:cNvSpPr>
          <p:nvPr/>
        </p:nvSpPr>
        <p:spPr bwMode="auto">
          <a:xfrm>
            <a:off x="8912225" y="16567150"/>
            <a:ext cx="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Text Box 93"/>
          <p:cNvSpPr txBox="1">
            <a:spLocks noChangeArrowheads="1"/>
          </p:cNvSpPr>
          <p:nvPr/>
        </p:nvSpPr>
        <p:spPr bwMode="auto">
          <a:xfrm>
            <a:off x="7178675" y="15424150"/>
            <a:ext cx="219075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ill Clinic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</a:t>
            </a:r>
          </a:p>
        </p:txBody>
      </p:sp>
      <p:sp>
        <p:nvSpPr>
          <p:cNvPr id="2133" name="Line 94"/>
          <p:cNvSpPr>
            <a:spLocks noChangeShapeType="1"/>
          </p:cNvSpPr>
          <p:nvPr/>
        </p:nvSpPr>
        <p:spPr bwMode="auto">
          <a:xfrm>
            <a:off x="11606213" y="15027275"/>
            <a:ext cx="0" cy="1052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95"/>
          <p:cNvSpPr txBox="1">
            <a:spLocks noChangeArrowheads="1"/>
          </p:cNvSpPr>
          <p:nvPr/>
        </p:nvSpPr>
        <p:spPr bwMode="auto">
          <a:xfrm>
            <a:off x="10768013" y="20931188"/>
            <a:ext cx="1768475" cy="439578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Forms Helper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35" name="Text Box 96"/>
          <p:cNvSpPr txBox="1">
            <a:spLocks noChangeArrowheads="1"/>
          </p:cNvSpPr>
          <p:nvPr/>
        </p:nvSpPr>
        <p:spPr bwMode="auto">
          <a:xfrm>
            <a:off x="10804525" y="16930688"/>
            <a:ext cx="1768475" cy="365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Forms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</a:t>
            </a:r>
          </a:p>
        </p:txBody>
      </p:sp>
      <p:sp>
        <p:nvSpPr>
          <p:cNvPr id="2136" name="Line 99"/>
          <p:cNvSpPr>
            <a:spLocks noChangeShapeType="1"/>
          </p:cNvSpPr>
          <p:nvPr/>
        </p:nvSpPr>
        <p:spPr bwMode="auto">
          <a:xfrm>
            <a:off x="2362200" y="15006638"/>
            <a:ext cx="0" cy="615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Text Box 100"/>
          <p:cNvSpPr txBox="1">
            <a:spLocks noChangeArrowheads="1"/>
          </p:cNvSpPr>
          <p:nvPr/>
        </p:nvSpPr>
        <p:spPr bwMode="auto">
          <a:xfrm>
            <a:off x="14044613" y="13792200"/>
            <a:ext cx="1754187" cy="12731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Greeter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itchFamily="18" charset="0"/>
              </a:rPr>
              <a:t>______________________</a:t>
            </a:r>
          </a:p>
        </p:txBody>
      </p:sp>
      <p:sp>
        <p:nvSpPr>
          <p:cNvPr id="2138" name="Line 101"/>
          <p:cNvSpPr>
            <a:spLocks noChangeShapeType="1"/>
          </p:cNvSpPr>
          <p:nvPr/>
        </p:nvSpPr>
        <p:spPr bwMode="auto">
          <a:xfrm>
            <a:off x="2430463" y="16127413"/>
            <a:ext cx="4762" cy="1265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Line 152"/>
          <p:cNvSpPr>
            <a:spLocks noChangeShapeType="1"/>
          </p:cNvSpPr>
          <p:nvPr/>
        </p:nvSpPr>
        <p:spPr bwMode="auto">
          <a:xfrm>
            <a:off x="34320163" y="30200600"/>
            <a:ext cx="0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Line 153"/>
          <p:cNvSpPr>
            <a:spLocks noChangeShapeType="1"/>
          </p:cNvSpPr>
          <p:nvPr/>
        </p:nvSpPr>
        <p:spPr bwMode="auto">
          <a:xfrm>
            <a:off x="44424600" y="30218063"/>
            <a:ext cx="0" cy="649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" name="Line 154"/>
          <p:cNvSpPr>
            <a:spLocks noChangeShapeType="1"/>
          </p:cNvSpPr>
          <p:nvPr/>
        </p:nvSpPr>
        <p:spPr bwMode="auto">
          <a:xfrm>
            <a:off x="47979013" y="30184725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Line 155"/>
          <p:cNvSpPr>
            <a:spLocks noChangeShapeType="1"/>
          </p:cNvSpPr>
          <p:nvPr/>
        </p:nvSpPr>
        <p:spPr bwMode="auto">
          <a:xfrm>
            <a:off x="44161075" y="31549975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3" name="Line 156"/>
          <p:cNvSpPr>
            <a:spLocks noChangeShapeType="1"/>
          </p:cNvSpPr>
          <p:nvPr/>
        </p:nvSpPr>
        <p:spPr bwMode="auto">
          <a:xfrm>
            <a:off x="44424600" y="31918275"/>
            <a:ext cx="0" cy="1084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4" name="Text Box 157"/>
          <p:cNvSpPr txBox="1">
            <a:spLocks noChangeArrowheads="1"/>
          </p:cNvSpPr>
          <p:nvPr/>
        </p:nvSpPr>
        <p:spPr bwMode="auto">
          <a:xfrm>
            <a:off x="42724388" y="32751713"/>
            <a:ext cx="3376612" cy="276542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Documentation      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45" name="Text Box 158"/>
          <p:cNvSpPr txBox="1">
            <a:spLocks noChangeArrowheads="1"/>
          </p:cNvSpPr>
          <p:nvPr/>
        </p:nvSpPr>
        <p:spPr bwMode="auto">
          <a:xfrm>
            <a:off x="42465625" y="30687963"/>
            <a:ext cx="3863975" cy="153511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Documentation     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___________________________________________</a:t>
            </a:r>
          </a:p>
        </p:txBody>
      </p:sp>
      <p:sp>
        <p:nvSpPr>
          <p:cNvPr id="2146" name="Line 159"/>
          <p:cNvSpPr>
            <a:spLocks noChangeShapeType="1"/>
          </p:cNvSpPr>
          <p:nvPr/>
        </p:nvSpPr>
        <p:spPr bwMode="auto">
          <a:xfrm flipV="1">
            <a:off x="34428113" y="31829375"/>
            <a:ext cx="14287" cy="1912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Text Box 160"/>
          <p:cNvSpPr txBox="1">
            <a:spLocks noChangeArrowheads="1"/>
          </p:cNvSpPr>
          <p:nvPr/>
        </p:nvSpPr>
        <p:spPr bwMode="auto">
          <a:xfrm>
            <a:off x="33223200" y="32746950"/>
            <a:ext cx="2247900" cy="11953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Credentialing Manager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</p:txBody>
      </p:sp>
      <p:sp>
        <p:nvSpPr>
          <p:cNvPr id="2148" name="Text Box 161"/>
          <p:cNvSpPr txBox="1">
            <a:spLocks noChangeArrowheads="1"/>
          </p:cNvSpPr>
          <p:nvPr/>
        </p:nvSpPr>
        <p:spPr bwMode="auto">
          <a:xfrm>
            <a:off x="33294638" y="34251900"/>
            <a:ext cx="2147887" cy="27813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Credentialing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</a:t>
            </a:r>
          </a:p>
        </p:txBody>
      </p:sp>
      <p:sp>
        <p:nvSpPr>
          <p:cNvPr id="2149" name="Text Box 162"/>
          <p:cNvSpPr txBox="1">
            <a:spLocks noChangeArrowheads="1"/>
          </p:cNvSpPr>
          <p:nvPr/>
        </p:nvSpPr>
        <p:spPr bwMode="auto">
          <a:xfrm>
            <a:off x="32748538" y="30657800"/>
            <a:ext cx="3213100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Resource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</a:t>
            </a:r>
          </a:p>
        </p:txBody>
      </p:sp>
      <p:sp>
        <p:nvSpPr>
          <p:cNvPr id="2150" name="Line 163"/>
          <p:cNvSpPr>
            <a:spLocks noChangeShapeType="1"/>
          </p:cNvSpPr>
          <p:nvPr/>
        </p:nvSpPr>
        <p:spPr bwMode="auto">
          <a:xfrm flipV="1">
            <a:off x="31026100" y="32464375"/>
            <a:ext cx="0" cy="1241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Line 164"/>
          <p:cNvSpPr>
            <a:spLocks noChangeShapeType="1"/>
          </p:cNvSpPr>
          <p:nvPr/>
        </p:nvSpPr>
        <p:spPr bwMode="auto">
          <a:xfrm flipV="1">
            <a:off x="37364988" y="32475488"/>
            <a:ext cx="0" cy="866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" name="Line 165"/>
          <p:cNvSpPr>
            <a:spLocks noChangeShapeType="1"/>
          </p:cNvSpPr>
          <p:nvPr/>
        </p:nvSpPr>
        <p:spPr bwMode="auto">
          <a:xfrm flipV="1">
            <a:off x="31013400" y="32461200"/>
            <a:ext cx="6364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Text Box 166"/>
          <p:cNvSpPr txBox="1">
            <a:spLocks noChangeArrowheads="1"/>
          </p:cNvSpPr>
          <p:nvPr/>
        </p:nvSpPr>
        <p:spPr bwMode="auto">
          <a:xfrm>
            <a:off x="29337000" y="32746950"/>
            <a:ext cx="3429000" cy="11953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Volunteer Coordination Manager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</a:t>
            </a:r>
          </a:p>
        </p:txBody>
      </p:sp>
      <p:sp>
        <p:nvSpPr>
          <p:cNvPr id="2154" name="Text Box 167"/>
          <p:cNvSpPr txBox="1">
            <a:spLocks noChangeArrowheads="1"/>
          </p:cNvSpPr>
          <p:nvPr/>
        </p:nvSpPr>
        <p:spPr bwMode="auto">
          <a:xfrm>
            <a:off x="29413200" y="34239200"/>
            <a:ext cx="3276600" cy="27813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Volunteer Coordination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____________________________________________________________________________________________________</a:t>
            </a:r>
          </a:p>
        </p:txBody>
      </p:sp>
      <p:sp>
        <p:nvSpPr>
          <p:cNvPr id="2155" name="Text Box 168"/>
          <p:cNvSpPr txBox="1">
            <a:spLocks noChangeArrowheads="1"/>
          </p:cNvSpPr>
          <p:nvPr/>
        </p:nvSpPr>
        <p:spPr bwMode="auto">
          <a:xfrm>
            <a:off x="36012438" y="32746950"/>
            <a:ext cx="2728912" cy="413543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Resource Tracking   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sp>
        <p:nvSpPr>
          <p:cNvPr id="2156" name="Line 169"/>
          <p:cNvSpPr>
            <a:spLocks noChangeShapeType="1"/>
          </p:cNvSpPr>
          <p:nvPr/>
        </p:nvSpPr>
        <p:spPr bwMode="auto">
          <a:xfrm flipV="1">
            <a:off x="18503900" y="32148463"/>
            <a:ext cx="905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" name="Line 170"/>
          <p:cNvSpPr>
            <a:spLocks noChangeShapeType="1"/>
          </p:cNvSpPr>
          <p:nvPr/>
        </p:nvSpPr>
        <p:spPr bwMode="auto">
          <a:xfrm>
            <a:off x="23075900" y="31251525"/>
            <a:ext cx="0" cy="919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" name="Line 171"/>
          <p:cNvSpPr>
            <a:spLocks noChangeShapeType="1"/>
          </p:cNvSpPr>
          <p:nvPr/>
        </p:nvSpPr>
        <p:spPr bwMode="auto">
          <a:xfrm>
            <a:off x="18489613" y="33832800"/>
            <a:ext cx="7937" cy="754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" name="Line 172"/>
          <p:cNvSpPr>
            <a:spLocks noChangeShapeType="1"/>
          </p:cNvSpPr>
          <p:nvPr/>
        </p:nvSpPr>
        <p:spPr bwMode="auto">
          <a:xfrm>
            <a:off x="21156613" y="33824863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" name="Line 174"/>
          <p:cNvSpPr>
            <a:spLocks noChangeShapeType="1"/>
          </p:cNvSpPr>
          <p:nvPr/>
        </p:nvSpPr>
        <p:spPr bwMode="auto">
          <a:xfrm>
            <a:off x="27571700" y="33882013"/>
            <a:ext cx="0" cy="704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" name="Text Box 175"/>
          <p:cNvSpPr txBox="1">
            <a:spLocks noChangeArrowheads="1"/>
          </p:cNvSpPr>
          <p:nvPr/>
        </p:nvSpPr>
        <p:spPr bwMode="auto">
          <a:xfrm>
            <a:off x="26525538" y="34524950"/>
            <a:ext cx="2141537" cy="2443163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Cost Unit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</a:t>
            </a:r>
          </a:p>
        </p:txBody>
      </p:sp>
      <p:sp>
        <p:nvSpPr>
          <p:cNvPr id="2162" name="Text Box 176"/>
          <p:cNvSpPr txBox="1">
            <a:spLocks noChangeArrowheads="1"/>
          </p:cNvSpPr>
          <p:nvPr/>
        </p:nvSpPr>
        <p:spPr bwMode="auto">
          <a:xfrm>
            <a:off x="17389475" y="34524950"/>
            <a:ext cx="2209800" cy="2443163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Time         Tracking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</a:t>
            </a:r>
          </a:p>
        </p:txBody>
      </p:sp>
      <p:sp>
        <p:nvSpPr>
          <p:cNvPr id="2163" name="Text Box 177"/>
          <p:cNvSpPr txBox="1">
            <a:spLocks noChangeArrowheads="1"/>
          </p:cNvSpPr>
          <p:nvPr/>
        </p:nvSpPr>
        <p:spPr bwMode="auto">
          <a:xfrm>
            <a:off x="20035838" y="34520188"/>
            <a:ext cx="2230437" cy="2443162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Procurement Contract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</a:t>
            </a:r>
          </a:p>
        </p:txBody>
      </p:sp>
      <p:sp>
        <p:nvSpPr>
          <p:cNvPr id="2164" name="Line 179"/>
          <p:cNvSpPr>
            <a:spLocks noChangeShapeType="1"/>
          </p:cNvSpPr>
          <p:nvPr/>
        </p:nvSpPr>
        <p:spPr bwMode="auto">
          <a:xfrm>
            <a:off x="18503900" y="32148463"/>
            <a:ext cx="0" cy="735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" name="Line 180"/>
          <p:cNvSpPr>
            <a:spLocks noChangeShapeType="1"/>
          </p:cNvSpPr>
          <p:nvPr/>
        </p:nvSpPr>
        <p:spPr bwMode="auto">
          <a:xfrm>
            <a:off x="27571700" y="32148463"/>
            <a:ext cx="0" cy="735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" name="Line 181"/>
          <p:cNvSpPr>
            <a:spLocks noChangeShapeType="1"/>
          </p:cNvSpPr>
          <p:nvPr/>
        </p:nvSpPr>
        <p:spPr bwMode="auto">
          <a:xfrm>
            <a:off x="24418925" y="32173863"/>
            <a:ext cx="0" cy="735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7" name="Line 182"/>
          <p:cNvSpPr>
            <a:spLocks noChangeShapeType="1"/>
          </p:cNvSpPr>
          <p:nvPr/>
        </p:nvSpPr>
        <p:spPr bwMode="auto">
          <a:xfrm>
            <a:off x="21170900" y="32173863"/>
            <a:ext cx="0" cy="735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Text Box 183"/>
          <p:cNvSpPr txBox="1">
            <a:spLocks noChangeArrowheads="1"/>
          </p:cNvSpPr>
          <p:nvPr/>
        </p:nvSpPr>
        <p:spPr bwMode="auto">
          <a:xfrm>
            <a:off x="26477913" y="32613600"/>
            <a:ext cx="2189162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Cost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</a:t>
            </a:r>
          </a:p>
        </p:txBody>
      </p:sp>
      <p:sp>
        <p:nvSpPr>
          <p:cNvPr id="2169" name="Text Box 184"/>
          <p:cNvSpPr txBox="1">
            <a:spLocks noChangeArrowheads="1"/>
          </p:cNvSpPr>
          <p:nvPr/>
        </p:nvSpPr>
        <p:spPr bwMode="auto">
          <a:xfrm>
            <a:off x="17297400" y="32613600"/>
            <a:ext cx="2409825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Time     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</p:txBody>
      </p:sp>
      <p:sp>
        <p:nvSpPr>
          <p:cNvPr id="2170" name="Text Box 185"/>
          <p:cNvSpPr txBox="1">
            <a:spLocks noChangeArrowheads="1"/>
          </p:cNvSpPr>
          <p:nvPr/>
        </p:nvSpPr>
        <p:spPr bwMode="auto">
          <a:xfrm>
            <a:off x="19961225" y="32613600"/>
            <a:ext cx="2428875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Procurement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</p:txBody>
      </p:sp>
      <p:sp>
        <p:nvSpPr>
          <p:cNvPr id="2171" name="Line 187"/>
          <p:cNvSpPr>
            <a:spLocks noChangeShapeType="1"/>
          </p:cNvSpPr>
          <p:nvPr/>
        </p:nvSpPr>
        <p:spPr bwMode="auto">
          <a:xfrm>
            <a:off x="21516975" y="10240963"/>
            <a:ext cx="182118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Text Box 189"/>
          <p:cNvSpPr txBox="1">
            <a:spLocks noChangeArrowheads="1"/>
          </p:cNvSpPr>
          <p:nvPr/>
        </p:nvSpPr>
        <p:spPr bwMode="auto">
          <a:xfrm>
            <a:off x="12574588" y="7086600"/>
            <a:ext cx="3594100" cy="2160588"/>
          </a:xfrm>
          <a:prstGeom prst="rect">
            <a:avLst/>
          </a:prstGeom>
          <a:solidFill>
            <a:schemeClr val="bg1"/>
          </a:solidFill>
          <a:ln w="1270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itchFamily="18" charset="0"/>
              </a:rPr>
              <a:t>Operations </a:t>
            </a:r>
            <a:r>
              <a:rPr lang="en-US" altLang="en-US" sz="4000" b="1">
                <a:latin typeface="Times New Roman" pitchFamily="18" charset="0"/>
              </a:rPr>
              <a:t>Section Chief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</a:t>
            </a:r>
          </a:p>
        </p:txBody>
      </p:sp>
      <p:sp>
        <p:nvSpPr>
          <p:cNvPr id="2173" name="Line 190"/>
          <p:cNvSpPr>
            <a:spLocks noChangeShapeType="1"/>
          </p:cNvSpPr>
          <p:nvPr/>
        </p:nvSpPr>
        <p:spPr bwMode="auto">
          <a:xfrm>
            <a:off x="39674800" y="10240963"/>
            <a:ext cx="0" cy="12954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" name="Line 193"/>
          <p:cNvSpPr>
            <a:spLocks noChangeShapeType="1"/>
          </p:cNvSpPr>
          <p:nvPr/>
        </p:nvSpPr>
        <p:spPr bwMode="auto">
          <a:xfrm>
            <a:off x="23221950" y="26974800"/>
            <a:ext cx="0" cy="32004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5" name="Line 194"/>
          <p:cNvSpPr>
            <a:spLocks noChangeShapeType="1"/>
          </p:cNvSpPr>
          <p:nvPr/>
        </p:nvSpPr>
        <p:spPr bwMode="auto">
          <a:xfrm>
            <a:off x="40444738" y="26881138"/>
            <a:ext cx="0" cy="12954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" name="Text Box 195"/>
          <p:cNvSpPr txBox="1">
            <a:spLocks noChangeArrowheads="1"/>
          </p:cNvSpPr>
          <p:nvPr/>
        </p:nvSpPr>
        <p:spPr bwMode="auto">
          <a:xfrm>
            <a:off x="19945350" y="29576713"/>
            <a:ext cx="6518275" cy="2089150"/>
          </a:xfrm>
          <a:prstGeom prst="rect">
            <a:avLst/>
          </a:prstGeom>
          <a:solidFill>
            <a:schemeClr val="bg1"/>
          </a:solidFill>
          <a:ln w="12700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itchFamily="18" charset="0"/>
              </a:rPr>
              <a:t>Finance/Administration</a:t>
            </a:r>
            <a:r>
              <a:rPr lang="en-US" altLang="en-US" sz="4000" b="1">
                <a:latin typeface="Times New Roman" pitchFamily="18" charset="0"/>
              </a:rPr>
              <a:t> Section Chief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________________________________________________________________</a:t>
            </a:r>
          </a:p>
        </p:txBody>
      </p:sp>
      <p:sp>
        <p:nvSpPr>
          <p:cNvPr id="2177" name="Line 196"/>
          <p:cNvSpPr>
            <a:spLocks noChangeShapeType="1"/>
          </p:cNvSpPr>
          <p:nvPr/>
        </p:nvSpPr>
        <p:spPr bwMode="auto">
          <a:xfrm flipV="1">
            <a:off x="10609263" y="16567150"/>
            <a:ext cx="11112" cy="5202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" name="Text Box 197"/>
          <p:cNvSpPr txBox="1">
            <a:spLocks noChangeArrowheads="1"/>
          </p:cNvSpPr>
          <p:nvPr/>
        </p:nvSpPr>
        <p:spPr bwMode="auto">
          <a:xfrm>
            <a:off x="10514013" y="15424150"/>
            <a:ext cx="192405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Forms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</a:t>
            </a:r>
          </a:p>
        </p:txBody>
      </p:sp>
      <p:sp>
        <p:nvSpPr>
          <p:cNvPr id="2179" name="Text Box 198"/>
          <p:cNvSpPr txBox="1">
            <a:spLocks noChangeArrowheads="1"/>
          </p:cNvSpPr>
          <p:nvPr/>
        </p:nvSpPr>
        <p:spPr bwMode="auto">
          <a:xfrm>
            <a:off x="6169025" y="16886238"/>
            <a:ext cx="1754188" cy="365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ill Clinic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80" name="Text Box 199"/>
          <p:cNvSpPr txBox="1">
            <a:spLocks noChangeArrowheads="1"/>
          </p:cNvSpPr>
          <p:nvPr/>
        </p:nvSpPr>
        <p:spPr bwMode="auto">
          <a:xfrm>
            <a:off x="4035425" y="16856075"/>
            <a:ext cx="1846263" cy="38115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Triage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81" name="Text Box 200"/>
          <p:cNvSpPr txBox="1">
            <a:spLocks noChangeArrowheads="1"/>
          </p:cNvSpPr>
          <p:nvPr/>
        </p:nvSpPr>
        <p:spPr bwMode="auto">
          <a:xfrm>
            <a:off x="1216025" y="15414625"/>
            <a:ext cx="2362200" cy="153511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Medical Screening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</p:txBody>
      </p:sp>
      <p:sp>
        <p:nvSpPr>
          <p:cNvPr id="2182" name="Text Box 201"/>
          <p:cNvSpPr txBox="1">
            <a:spLocks noChangeArrowheads="1"/>
          </p:cNvSpPr>
          <p:nvPr/>
        </p:nvSpPr>
        <p:spPr bwMode="auto">
          <a:xfrm>
            <a:off x="1317625" y="17306925"/>
            <a:ext cx="2081213" cy="63674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Medical Screeners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83" name="Line 207"/>
          <p:cNvSpPr>
            <a:spLocks noChangeShapeType="1"/>
          </p:cNvSpPr>
          <p:nvPr/>
        </p:nvSpPr>
        <p:spPr bwMode="auto">
          <a:xfrm flipH="1">
            <a:off x="40386000" y="28060650"/>
            <a:ext cx="15875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Text Box 208"/>
          <p:cNvSpPr txBox="1">
            <a:spLocks noChangeArrowheads="1"/>
          </p:cNvSpPr>
          <p:nvPr/>
        </p:nvSpPr>
        <p:spPr bwMode="auto">
          <a:xfrm>
            <a:off x="38668325" y="27832050"/>
            <a:ext cx="3489325" cy="2089150"/>
          </a:xfrm>
          <a:prstGeom prst="rect">
            <a:avLst/>
          </a:prstGeom>
          <a:solidFill>
            <a:schemeClr val="bg1"/>
          </a:solidFill>
          <a:ln w="1270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itchFamily="18" charset="0"/>
              </a:rPr>
              <a:t>Planning  </a:t>
            </a:r>
            <a:r>
              <a:rPr lang="en-US" altLang="en-US" sz="4000" b="1">
                <a:latin typeface="Times New Roman" pitchFamily="18" charset="0"/>
              </a:rPr>
              <a:t>             Section Chief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</a:t>
            </a:r>
          </a:p>
        </p:txBody>
      </p:sp>
      <p:sp>
        <p:nvSpPr>
          <p:cNvPr id="2185" name="Line 209"/>
          <p:cNvSpPr>
            <a:spLocks noChangeShapeType="1"/>
          </p:cNvSpPr>
          <p:nvPr/>
        </p:nvSpPr>
        <p:spPr bwMode="auto">
          <a:xfrm flipV="1">
            <a:off x="34296350" y="30194250"/>
            <a:ext cx="13709650" cy="23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6" name="WordArt 210"/>
          <p:cNvSpPr>
            <a:spLocks noChangeArrowheads="1" noChangeShapeType="1" noTextEdit="1"/>
          </p:cNvSpPr>
          <p:nvPr/>
        </p:nvSpPr>
        <p:spPr bwMode="auto">
          <a:xfrm>
            <a:off x="16654463" y="457200"/>
            <a:ext cx="199040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latin typeface="Arial Black"/>
              </a:rPr>
              <a:t>POD Organization Chart</a:t>
            </a:r>
          </a:p>
        </p:txBody>
      </p:sp>
      <p:sp>
        <p:nvSpPr>
          <p:cNvPr id="2187" name="Line 215"/>
          <p:cNvSpPr>
            <a:spLocks noChangeShapeType="1"/>
          </p:cNvSpPr>
          <p:nvPr/>
        </p:nvSpPr>
        <p:spPr bwMode="auto">
          <a:xfrm>
            <a:off x="29538613" y="8196263"/>
            <a:ext cx="261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8" name="Text Box 217"/>
          <p:cNvSpPr txBox="1">
            <a:spLocks noChangeArrowheads="1"/>
          </p:cNvSpPr>
          <p:nvPr/>
        </p:nvSpPr>
        <p:spPr bwMode="auto">
          <a:xfrm>
            <a:off x="30673675" y="7434263"/>
            <a:ext cx="4814888" cy="11652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Public Information Officer</a:t>
            </a:r>
            <a:r>
              <a:rPr lang="en-US" altLang="en-US" sz="2200">
                <a:latin typeface="Times New Roman" pitchFamily="18" charset="0"/>
              </a:rPr>
              <a:t> (PIO)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_______________________________________________________</a:t>
            </a:r>
          </a:p>
        </p:txBody>
      </p:sp>
      <p:sp>
        <p:nvSpPr>
          <p:cNvPr id="2189" name="Text Box 218"/>
          <p:cNvSpPr txBox="1">
            <a:spLocks noChangeArrowheads="1"/>
          </p:cNvSpPr>
          <p:nvPr/>
        </p:nvSpPr>
        <p:spPr bwMode="auto">
          <a:xfrm>
            <a:off x="13968413" y="15697200"/>
            <a:ext cx="18923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PF Outside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</a:t>
            </a:r>
          </a:p>
        </p:txBody>
      </p:sp>
      <p:sp>
        <p:nvSpPr>
          <p:cNvPr id="2190" name="Text Box 219"/>
          <p:cNvSpPr txBox="1">
            <a:spLocks noChangeArrowheads="1"/>
          </p:cNvSpPr>
          <p:nvPr/>
        </p:nvSpPr>
        <p:spPr bwMode="auto">
          <a:xfrm>
            <a:off x="15984538" y="15697200"/>
            <a:ext cx="2022475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PF Entrance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</a:t>
            </a:r>
          </a:p>
        </p:txBody>
      </p:sp>
      <p:sp>
        <p:nvSpPr>
          <p:cNvPr id="2191" name="Text Box 220"/>
          <p:cNvSpPr txBox="1">
            <a:spLocks noChangeArrowheads="1"/>
          </p:cNvSpPr>
          <p:nvPr/>
        </p:nvSpPr>
        <p:spPr bwMode="auto">
          <a:xfrm>
            <a:off x="18156238" y="15697200"/>
            <a:ext cx="1776412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PF Floor Team Ldr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</a:t>
            </a:r>
          </a:p>
        </p:txBody>
      </p:sp>
      <p:sp>
        <p:nvSpPr>
          <p:cNvPr id="2192" name="Text Box 221"/>
          <p:cNvSpPr txBox="1">
            <a:spLocks noChangeArrowheads="1"/>
          </p:cNvSpPr>
          <p:nvPr/>
        </p:nvSpPr>
        <p:spPr bwMode="auto">
          <a:xfrm>
            <a:off x="20102513" y="15697200"/>
            <a:ext cx="18542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PF Exit Team Ldr.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</a:t>
            </a:r>
          </a:p>
        </p:txBody>
      </p:sp>
      <p:sp>
        <p:nvSpPr>
          <p:cNvPr id="2193" name="Line 222"/>
          <p:cNvSpPr>
            <a:spLocks noChangeShapeType="1"/>
          </p:cNvSpPr>
          <p:nvPr/>
        </p:nvSpPr>
        <p:spPr bwMode="auto">
          <a:xfrm>
            <a:off x="18913475" y="22558375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4" name="Text Box 223"/>
          <p:cNvSpPr txBox="1">
            <a:spLocks noChangeArrowheads="1"/>
          </p:cNvSpPr>
          <p:nvPr/>
        </p:nvSpPr>
        <p:spPr bwMode="auto">
          <a:xfrm>
            <a:off x="17425988" y="22020213"/>
            <a:ext cx="2954337" cy="153511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Special Needs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</a:t>
            </a:r>
          </a:p>
        </p:txBody>
      </p:sp>
      <p:sp>
        <p:nvSpPr>
          <p:cNvPr id="2195" name="Text Box 224"/>
          <p:cNvSpPr txBox="1">
            <a:spLocks noChangeArrowheads="1"/>
          </p:cNvSpPr>
          <p:nvPr/>
        </p:nvSpPr>
        <p:spPr bwMode="auto">
          <a:xfrm>
            <a:off x="18024475" y="24163338"/>
            <a:ext cx="1778000" cy="291941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Sp. Needs Escorts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</a:t>
            </a:r>
          </a:p>
        </p:txBody>
      </p:sp>
      <p:sp>
        <p:nvSpPr>
          <p:cNvPr id="2197" name="Line 226"/>
          <p:cNvSpPr>
            <a:spLocks noChangeShapeType="1"/>
          </p:cNvSpPr>
          <p:nvPr/>
        </p:nvSpPr>
        <p:spPr bwMode="auto">
          <a:xfrm flipV="1">
            <a:off x="40386000" y="32057975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8" name="Text Box 228"/>
          <p:cNvSpPr txBox="1">
            <a:spLocks noChangeArrowheads="1"/>
          </p:cNvSpPr>
          <p:nvPr/>
        </p:nvSpPr>
        <p:spPr bwMode="auto">
          <a:xfrm>
            <a:off x="39120763" y="32761238"/>
            <a:ext cx="2705100" cy="4135437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Situation      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_______________________________________________________________________________________________________________________________________</a:t>
            </a:r>
          </a:p>
        </p:txBody>
      </p:sp>
      <p:sp>
        <p:nvSpPr>
          <p:cNvPr id="2199" name="Line 229"/>
          <p:cNvSpPr>
            <a:spLocks noChangeShapeType="1"/>
          </p:cNvSpPr>
          <p:nvPr/>
        </p:nvSpPr>
        <p:spPr bwMode="auto">
          <a:xfrm>
            <a:off x="48006000" y="32011938"/>
            <a:ext cx="0" cy="108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0" name="Text Box 230"/>
          <p:cNvSpPr txBox="1">
            <a:spLocks noChangeArrowheads="1"/>
          </p:cNvSpPr>
          <p:nvPr/>
        </p:nvSpPr>
        <p:spPr bwMode="auto">
          <a:xfrm>
            <a:off x="46710600" y="30687963"/>
            <a:ext cx="2819400" cy="153511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Demobilization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</a:t>
            </a:r>
          </a:p>
        </p:txBody>
      </p:sp>
      <p:sp>
        <p:nvSpPr>
          <p:cNvPr id="2201" name="Text Box 231"/>
          <p:cNvSpPr txBox="1">
            <a:spLocks noChangeArrowheads="1"/>
          </p:cNvSpPr>
          <p:nvPr/>
        </p:nvSpPr>
        <p:spPr bwMode="auto">
          <a:xfrm>
            <a:off x="46863000" y="32799338"/>
            <a:ext cx="2454275" cy="22733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Demobilization 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</a:t>
            </a:r>
          </a:p>
        </p:txBody>
      </p:sp>
      <p:sp>
        <p:nvSpPr>
          <p:cNvPr id="2202" name="Text Box 238"/>
          <p:cNvSpPr txBox="1">
            <a:spLocks noChangeArrowheads="1"/>
          </p:cNvSpPr>
          <p:nvPr/>
        </p:nvSpPr>
        <p:spPr bwMode="auto">
          <a:xfrm>
            <a:off x="19707225" y="2173288"/>
            <a:ext cx="13258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121275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4162425" indent="-1601788" defTabSz="5121275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6397625" indent="-1276350" defTabSz="5121275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8958263" indent="-1276350" defTabSz="5121275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11518900" indent="-1276350" defTabSz="5121275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11976100" indent="-127635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12433300" indent="-127635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12890500" indent="-127635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13347700" indent="-127635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>
                <a:solidFill>
                  <a:schemeClr val="accent2"/>
                </a:solidFill>
              </a:rPr>
              <a:t>Fill in the Person’s Name on the Line Provided</a:t>
            </a:r>
          </a:p>
        </p:txBody>
      </p:sp>
      <p:sp>
        <p:nvSpPr>
          <p:cNvPr id="2203" name="Line 242"/>
          <p:cNvSpPr>
            <a:spLocks noChangeShapeType="1"/>
          </p:cNvSpPr>
          <p:nvPr/>
        </p:nvSpPr>
        <p:spPr bwMode="auto">
          <a:xfrm>
            <a:off x="26593800" y="6370638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4" name="Text Box 250"/>
          <p:cNvSpPr txBox="1">
            <a:spLocks noChangeArrowheads="1"/>
          </p:cNvSpPr>
          <p:nvPr/>
        </p:nvSpPr>
        <p:spPr bwMode="auto">
          <a:xfrm>
            <a:off x="24688800" y="5692775"/>
            <a:ext cx="3733800" cy="9191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Safety Officer</a:t>
            </a:r>
            <a:r>
              <a:rPr lang="en-US" altLang="en-US" sz="2800" b="1">
                <a:latin typeface="Times New Roman" pitchFamily="18" charset="0"/>
              </a:rPr>
              <a:t> </a:t>
            </a:r>
            <a:r>
              <a:rPr lang="en-US" altLang="en-US" sz="1600" b="1">
                <a:latin typeface="Times New Roman" pitchFamily="18" charset="0"/>
              </a:rPr>
              <a:t>________________________________</a:t>
            </a:r>
            <a:endParaRPr lang="en-US" altLang="en-US" sz="1200" b="1">
              <a:latin typeface="Times New Roman" pitchFamily="18" charset="0"/>
            </a:endParaRPr>
          </a:p>
        </p:txBody>
      </p:sp>
      <p:sp>
        <p:nvSpPr>
          <p:cNvPr id="2205" name="Text Box 251"/>
          <p:cNvSpPr txBox="1">
            <a:spLocks noChangeArrowheads="1"/>
          </p:cNvSpPr>
          <p:nvPr/>
        </p:nvSpPr>
        <p:spPr bwMode="auto">
          <a:xfrm>
            <a:off x="24784050" y="6845300"/>
            <a:ext cx="3502025" cy="18732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Safety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</a:t>
            </a: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____________________________________________________________________________________________________________________</a:t>
            </a:r>
          </a:p>
        </p:txBody>
      </p:sp>
      <p:sp>
        <p:nvSpPr>
          <p:cNvPr id="2206" name="Text Box 253"/>
          <p:cNvSpPr txBox="1">
            <a:spLocks noChangeArrowheads="1"/>
          </p:cNvSpPr>
          <p:nvPr/>
        </p:nvSpPr>
        <p:spPr bwMode="auto">
          <a:xfrm>
            <a:off x="8116888" y="16894175"/>
            <a:ext cx="2092325" cy="23495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Medical Counselors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(Physicians, PA-C, NPC, RN)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______________________________________________________________________________________________________________________________</a:t>
            </a:r>
            <a:endParaRPr lang="en-US" altLang="en-US" sz="1600" b="1">
              <a:latin typeface="Times New Roman" pitchFamily="18" charset="0"/>
            </a:endParaRPr>
          </a:p>
        </p:txBody>
      </p:sp>
      <p:sp>
        <p:nvSpPr>
          <p:cNvPr id="2207" name="Text Box 258"/>
          <p:cNvSpPr txBox="1">
            <a:spLocks noChangeArrowheads="1"/>
          </p:cNvSpPr>
          <p:nvPr/>
        </p:nvSpPr>
        <p:spPr bwMode="auto">
          <a:xfrm>
            <a:off x="1262063" y="28370213"/>
            <a:ext cx="2963862" cy="80899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Meds Distributor / Vaccinators</a:t>
            </a:r>
            <a:endParaRPr lang="en-US" altLang="en-US" sz="1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  </a:t>
            </a: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  </a:t>
            </a: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#3  </a:t>
            </a: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#4  </a:t>
            </a:r>
            <a:r>
              <a:rPr lang="en-US" altLang="en-US" sz="1200" b="1">
                <a:latin typeface="Times New Roman" pitchFamily="18" charset="0"/>
              </a:rPr>
              <a:t>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#5</a:t>
            </a:r>
            <a:r>
              <a:rPr lang="en-US" altLang="en-US" sz="1200" b="1">
                <a:latin typeface="Times New Roman" pitchFamily="18" charset="0"/>
              </a:rPr>
              <a:t> 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#6</a:t>
            </a:r>
            <a:r>
              <a:rPr lang="en-US" altLang="en-US" sz="1200" b="1">
                <a:latin typeface="Times New Roman" pitchFamily="18" charset="0"/>
              </a:rPr>
              <a:t> 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#7</a:t>
            </a:r>
            <a:r>
              <a:rPr lang="en-US" altLang="en-US" sz="1200" b="1">
                <a:latin typeface="Times New Roman" pitchFamily="18" charset="0"/>
              </a:rPr>
              <a:t> 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#8</a:t>
            </a:r>
            <a:r>
              <a:rPr lang="en-US" altLang="en-US" sz="1200" b="1">
                <a:latin typeface="Times New Roman" pitchFamily="18" charset="0"/>
              </a:rPr>
              <a:t> 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#9</a:t>
            </a:r>
            <a:r>
              <a:rPr lang="en-US" altLang="en-US" sz="1200" b="1">
                <a:latin typeface="Times New Roman" pitchFamily="18" charset="0"/>
              </a:rPr>
              <a:t> 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#10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#11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#12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#13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#14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 b="1">
                <a:latin typeface="Times New Roman" pitchFamily="18" charset="0"/>
              </a:rPr>
              <a:t>Station #15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#16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#17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#18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#19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#20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#21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#22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#23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#24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#25</a:t>
            </a:r>
            <a:r>
              <a:rPr lang="en-US" altLang="en-US" sz="1200" b="1">
                <a:latin typeface="Times New Roman" pitchFamily="18" charset="0"/>
              </a:rPr>
              <a:t> ________________________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208" name="Line 259"/>
          <p:cNvSpPr>
            <a:spLocks noChangeShapeType="1"/>
          </p:cNvSpPr>
          <p:nvPr/>
        </p:nvSpPr>
        <p:spPr bwMode="auto">
          <a:xfrm flipV="1">
            <a:off x="13039725" y="3144361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9" name="Text Box 260"/>
          <p:cNvSpPr txBox="1">
            <a:spLocks noChangeArrowheads="1"/>
          </p:cNvSpPr>
          <p:nvPr/>
        </p:nvSpPr>
        <p:spPr bwMode="auto">
          <a:xfrm>
            <a:off x="11249025" y="28422600"/>
            <a:ext cx="3621088" cy="31972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Meds/Vaccine Travel Team Leaders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#1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#2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#3 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#4 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#5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#6 </a:t>
            </a:r>
            <a:r>
              <a:rPr lang="en-US" altLang="en-US" sz="1200">
                <a:latin typeface="Times New Roman" pitchFamily="18" charset="0"/>
              </a:rPr>
              <a:t>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#7</a:t>
            </a:r>
            <a:r>
              <a:rPr lang="en-US" altLang="en-US" sz="1200">
                <a:latin typeface="Times New Roman" pitchFamily="18" charset="0"/>
              </a:rPr>
              <a:t> 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Team #8</a:t>
            </a:r>
            <a:r>
              <a:rPr lang="en-US" altLang="en-US" sz="1200">
                <a:latin typeface="Times New Roman" pitchFamily="18" charset="0"/>
              </a:rPr>
              <a:t> __________________________________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210" name="Text Box 261"/>
          <p:cNvSpPr txBox="1">
            <a:spLocks noChangeArrowheads="1"/>
          </p:cNvSpPr>
          <p:nvPr/>
        </p:nvSpPr>
        <p:spPr bwMode="auto">
          <a:xfrm>
            <a:off x="23571200" y="11422063"/>
            <a:ext cx="4775200" cy="1657350"/>
          </a:xfrm>
          <a:prstGeom prst="rect">
            <a:avLst/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Education/ Mental Health Branch 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</a:t>
            </a:r>
          </a:p>
        </p:txBody>
      </p:sp>
      <p:sp>
        <p:nvSpPr>
          <p:cNvPr id="2211" name="Line 262"/>
          <p:cNvSpPr>
            <a:spLocks noChangeShapeType="1"/>
          </p:cNvSpPr>
          <p:nvPr/>
        </p:nvSpPr>
        <p:spPr bwMode="auto">
          <a:xfrm flipV="1">
            <a:off x="23926800" y="1465897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" name="Text Box 263"/>
          <p:cNvSpPr txBox="1">
            <a:spLocks noChangeArrowheads="1"/>
          </p:cNvSpPr>
          <p:nvPr/>
        </p:nvSpPr>
        <p:spPr bwMode="auto">
          <a:xfrm>
            <a:off x="22294850" y="13663613"/>
            <a:ext cx="3190875" cy="1535112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Mental Health Group Supervisor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</a:t>
            </a:r>
          </a:p>
        </p:txBody>
      </p:sp>
      <p:sp>
        <p:nvSpPr>
          <p:cNvPr id="2213" name="Text Box 264"/>
          <p:cNvSpPr txBox="1">
            <a:spLocks noChangeArrowheads="1"/>
          </p:cNvSpPr>
          <p:nvPr/>
        </p:nvSpPr>
        <p:spPr bwMode="auto">
          <a:xfrm>
            <a:off x="22783800" y="15573375"/>
            <a:ext cx="2236788" cy="313531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Licensed Counselors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</a:t>
            </a:r>
          </a:p>
        </p:txBody>
      </p:sp>
      <p:sp>
        <p:nvSpPr>
          <p:cNvPr id="2214" name="Line 265"/>
          <p:cNvSpPr>
            <a:spLocks noChangeShapeType="1"/>
          </p:cNvSpPr>
          <p:nvPr/>
        </p:nvSpPr>
        <p:spPr bwMode="auto">
          <a:xfrm flipV="1">
            <a:off x="6557963" y="11031538"/>
            <a:ext cx="19373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5" name="Rectangle 266"/>
          <p:cNvSpPr>
            <a:spLocks noChangeArrowheads="1"/>
          </p:cNvSpPr>
          <p:nvPr/>
        </p:nvSpPr>
        <p:spPr bwMode="auto">
          <a:xfrm>
            <a:off x="38557200" y="16078200"/>
            <a:ext cx="1676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0"/>
          </a:p>
        </p:txBody>
      </p:sp>
      <p:sp>
        <p:nvSpPr>
          <p:cNvPr id="2216" name="Line 269"/>
          <p:cNvSpPr>
            <a:spLocks noChangeShapeType="1"/>
          </p:cNvSpPr>
          <p:nvPr/>
        </p:nvSpPr>
        <p:spPr bwMode="auto">
          <a:xfrm>
            <a:off x="40392350" y="30206950"/>
            <a:ext cx="0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7" name="Text Box 270"/>
          <p:cNvSpPr txBox="1">
            <a:spLocks noChangeArrowheads="1"/>
          </p:cNvSpPr>
          <p:nvPr/>
        </p:nvSpPr>
        <p:spPr bwMode="auto">
          <a:xfrm>
            <a:off x="38846125" y="30657800"/>
            <a:ext cx="3140075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Situation  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</a:t>
            </a:r>
          </a:p>
        </p:txBody>
      </p:sp>
      <p:sp>
        <p:nvSpPr>
          <p:cNvPr id="2218" name="Line 272"/>
          <p:cNvSpPr>
            <a:spLocks noChangeShapeType="1"/>
          </p:cNvSpPr>
          <p:nvPr/>
        </p:nvSpPr>
        <p:spPr bwMode="auto">
          <a:xfrm flipV="1">
            <a:off x="23164800" y="26936700"/>
            <a:ext cx="17297400" cy="381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9" name="Line 273"/>
          <p:cNvSpPr>
            <a:spLocks noChangeShapeType="1"/>
          </p:cNvSpPr>
          <p:nvPr/>
        </p:nvSpPr>
        <p:spPr bwMode="auto">
          <a:xfrm>
            <a:off x="24418925" y="33882013"/>
            <a:ext cx="0" cy="704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0" name="Text Box 274"/>
          <p:cNvSpPr txBox="1">
            <a:spLocks noChangeArrowheads="1"/>
          </p:cNvSpPr>
          <p:nvPr/>
        </p:nvSpPr>
        <p:spPr bwMode="auto">
          <a:xfrm>
            <a:off x="22691725" y="32613600"/>
            <a:ext cx="3452813" cy="1535113"/>
          </a:xfrm>
          <a:prstGeom prst="rect">
            <a:avLst/>
          </a:prstGeom>
          <a:solidFill>
            <a:schemeClr val="bg1"/>
          </a:solidFill>
          <a:ln w="571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Compensation/Claims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</a:t>
            </a:r>
          </a:p>
        </p:txBody>
      </p:sp>
      <p:sp>
        <p:nvSpPr>
          <p:cNvPr id="2221" name="Text Box 275"/>
          <p:cNvSpPr txBox="1">
            <a:spLocks noChangeArrowheads="1"/>
          </p:cNvSpPr>
          <p:nvPr/>
        </p:nvSpPr>
        <p:spPr bwMode="auto">
          <a:xfrm>
            <a:off x="22801263" y="34528125"/>
            <a:ext cx="3213100" cy="2443163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Compensation/Claims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</a:t>
            </a:r>
          </a:p>
        </p:txBody>
      </p:sp>
      <p:sp>
        <p:nvSpPr>
          <p:cNvPr id="2222" name="Line 294"/>
          <p:cNvSpPr>
            <a:spLocks noChangeShapeType="1"/>
          </p:cNvSpPr>
          <p:nvPr/>
        </p:nvSpPr>
        <p:spPr bwMode="auto">
          <a:xfrm>
            <a:off x="34405888" y="13384213"/>
            <a:ext cx="0" cy="901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3" name="Line 295"/>
          <p:cNvSpPr>
            <a:spLocks noChangeShapeType="1"/>
          </p:cNvSpPr>
          <p:nvPr/>
        </p:nvSpPr>
        <p:spPr bwMode="auto">
          <a:xfrm>
            <a:off x="39700200" y="12496800"/>
            <a:ext cx="0" cy="893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4" name="Line 296"/>
          <p:cNvSpPr>
            <a:spLocks noChangeShapeType="1"/>
          </p:cNvSpPr>
          <p:nvPr/>
        </p:nvSpPr>
        <p:spPr bwMode="auto">
          <a:xfrm>
            <a:off x="40744775" y="16884650"/>
            <a:ext cx="0" cy="343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5" name="Line 299"/>
          <p:cNvSpPr>
            <a:spLocks noChangeShapeType="1"/>
          </p:cNvSpPr>
          <p:nvPr/>
        </p:nvSpPr>
        <p:spPr bwMode="auto">
          <a:xfrm>
            <a:off x="41535350" y="25323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" name="Line 300"/>
          <p:cNvSpPr>
            <a:spLocks noChangeShapeType="1"/>
          </p:cNvSpPr>
          <p:nvPr/>
        </p:nvSpPr>
        <p:spPr bwMode="auto">
          <a:xfrm>
            <a:off x="43849925" y="256254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" name="Text Box 301"/>
          <p:cNvSpPr txBox="1">
            <a:spLocks noChangeArrowheads="1"/>
          </p:cNvSpPr>
          <p:nvPr/>
        </p:nvSpPr>
        <p:spPr bwMode="auto">
          <a:xfrm>
            <a:off x="42748200" y="26208038"/>
            <a:ext cx="7772400" cy="2519362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49" tIns="119819" rIns="239649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                            Vehicle Traffic Control Staff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_________________________      _________________________       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_________________________      _________________________       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_________________________      _________________________       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_________________________      _________________________       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_________________________      _________________________       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_________________________      _________________________       _________________________</a:t>
            </a:r>
          </a:p>
        </p:txBody>
      </p:sp>
      <p:sp>
        <p:nvSpPr>
          <p:cNvPr id="2228" name="Text Box 302"/>
          <p:cNvSpPr txBox="1">
            <a:spLocks noChangeArrowheads="1"/>
          </p:cNvSpPr>
          <p:nvPr/>
        </p:nvSpPr>
        <p:spPr bwMode="auto">
          <a:xfrm>
            <a:off x="41910000" y="24682450"/>
            <a:ext cx="3441700" cy="1195388"/>
          </a:xfrm>
          <a:prstGeom prst="rect">
            <a:avLst/>
          </a:prstGeo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49" tIns="119819" rIns="239649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Vehicle Traffic Control Team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</a:t>
            </a:r>
          </a:p>
        </p:txBody>
      </p:sp>
      <p:sp>
        <p:nvSpPr>
          <p:cNvPr id="2229" name="Line 303"/>
          <p:cNvSpPr>
            <a:spLocks noChangeShapeType="1"/>
          </p:cNvSpPr>
          <p:nvPr/>
        </p:nvSpPr>
        <p:spPr bwMode="auto">
          <a:xfrm>
            <a:off x="45640625" y="13387388"/>
            <a:ext cx="0" cy="901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" name="Line 305"/>
          <p:cNvSpPr>
            <a:spLocks noChangeShapeType="1"/>
          </p:cNvSpPr>
          <p:nvPr/>
        </p:nvSpPr>
        <p:spPr bwMode="auto">
          <a:xfrm>
            <a:off x="33127950" y="180276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" name="Line 306"/>
          <p:cNvSpPr>
            <a:spLocks noChangeShapeType="1"/>
          </p:cNvSpPr>
          <p:nvPr/>
        </p:nvSpPr>
        <p:spPr bwMode="auto">
          <a:xfrm>
            <a:off x="33127950" y="194754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" name="Line 307"/>
          <p:cNvSpPr>
            <a:spLocks noChangeShapeType="1"/>
          </p:cNvSpPr>
          <p:nvPr/>
        </p:nvSpPr>
        <p:spPr bwMode="auto">
          <a:xfrm>
            <a:off x="36252150" y="179514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3" name="Line 308"/>
          <p:cNvSpPr>
            <a:spLocks noChangeShapeType="1"/>
          </p:cNvSpPr>
          <p:nvPr/>
        </p:nvSpPr>
        <p:spPr bwMode="auto">
          <a:xfrm>
            <a:off x="36328350" y="19354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4" name="Text Box 309"/>
          <p:cNvSpPr txBox="1">
            <a:spLocks noChangeArrowheads="1"/>
          </p:cNvSpPr>
          <p:nvPr/>
        </p:nvSpPr>
        <p:spPr bwMode="auto">
          <a:xfrm>
            <a:off x="36861750" y="18826163"/>
            <a:ext cx="2133600" cy="1889125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Telephone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________________________________________________________________________</a:t>
            </a:r>
          </a:p>
        </p:txBody>
      </p:sp>
      <p:sp>
        <p:nvSpPr>
          <p:cNvPr id="2235" name="Text Box 310"/>
          <p:cNvSpPr txBox="1">
            <a:spLocks noChangeArrowheads="1"/>
          </p:cNvSpPr>
          <p:nvPr/>
        </p:nvSpPr>
        <p:spPr bwMode="auto">
          <a:xfrm>
            <a:off x="36844288" y="17225963"/>
            <a:ext cx="2151062" cy="1443037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Message Center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</a:rPr>
              <a:t>_____________________</a:t>
            </a:r>
            <a:r>
              <a:rPr lang="en-US" altLang="en-US" sz="1600">
                <a:latin typeface="Times New Roman" pitchFamily="18" charset="0"/>
              </a:rPr>
              <a:t>________________</a:t>
            </a:r>
          </a:p>
        </p:txBody>
      </p:sp>
      <p:sp>
        <p:nvSpPr>
          <p:cNvPr id="2236" name="Line 311"/>
          <p:cNvSpPr>
            <a:spLocks noChangeShapeType="1"/>
          </p:cNvSpPr>
          <p:nvPr/>
        </p:nvSpPr>
        <p:spPr bwMode="auto">
          <a:xfrm>
            <a:off x="36558538" y="17418050"/>
            <a:ext cx="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7" name="Text Box 312"/>
          <p:cNvSpPr txBox="1">
            <a:spLocks noChangeArrowheads="1"/>
          </p:cNvSpPr>
          <p:nvPr/>
        </p:nvSpPr>
        <p:spPr bwMode="auto">
          <a:xfrm>
            <a:off x="33589913" y="17433925"/>
            <a:ext cx="28194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Message Center Team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</a:t>
            </a:r>
          </a:p>
        </p:txBody>
      </p:sp>
      <p:sp>
        <p:nvSpPr>
          <p:cNvPr id="2238" name="Text Box 313"/>
          <p:cNvSpPr txBox="1">
            <a:spLocks noChangeArrowheads="1"/>
          </p:cNvSpPr>
          <p:nvPr/>
        </p:nvSpPr>
        <p:spPr bwMode="auto">
          <a:xfrm>
            <a:off x="33585150" y="18897600"/>
            <a:ext cx="2855913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Telephone        Team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</a:t>
            </a:r>
          </a:p>
        </p:txBody>
      </p:sp>
      <p:sp>
        <p:nvSpPr>
          <p:cNvPr id="2239" name="Line 314"/>
          <p:cNvSpPr>
            <a:spLocks noChangeShapeType="1"/>
          </p:cNvSpPr>
          <p:nvPr/>
        </p:nvSpPr>
        <p:spPr bwMode="auto">
          <a:xfrm>
            <a:off x="37933313" y="21464588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" name="Line 315"/>
          <p:cNvSpPr>
            <a:spLocks noChangeShapeType="1"/>
          </p:cNvSpPr>
          <p:nvPr/>
        </p:nvSpPr>
        <p:spPr bwMode="auto">
          <a:xfrm>
            <a:off x="36256913" y="2111216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1" name="Text Box 316"/>
          <p:cNvSpPr txBox="1">
            <a:spLocks noChangeArrowheads="1"/>
          </p:cNvSpPr>
          <p:nvPr/>
        </p:nvSpPr>
        <p:spPr bwMode="auto">
          <a:xfrm>
            <a:off x="36866513" y="20931188"/>
            <a:ext cx="2133600" cy="1195387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Data Entry Team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</a:t>
            </a:r>
          </a:p>
        </p:txBody>
      </p:sp>
      <p:sp>
        <p:nvSpPr>
          <p:cNvPr id="2242" name="Text Box 317"/>
          <p:cNvSpPr txBox="1">
            <a:spLocks noChangeArrowheads="1"/>
          </p:cNvSpPr>
          <p:nvPr/>
        </p:nvSpPr>
        <p:spPr bwMode="auto">
          <a:xfrm>
            <a:off x="36866513" y="22455188"/>
            <a:ext cx="2133600" cy="3457575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Data Entry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_____________________________________________________________________________</a:t>
            </a:r>
          </a:p>
        </p:txBody>
      </p:sp>
      <p:sp>
        <p:nvSpPr>
          <p:cNvPr id="2243" name="Line 318"/>
          <p:cNvSpPr>
            <a:spLocks noChangeShapeType="1"/>
          </p:cNvSpPr>
          <p:nvPr/>
        </p:nvSpPr>
        <p:spPr bwMode="auto">
          <a:xfrm>
            <a:off x="33147000" y="244649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4" name="Text Box 319"/>
          <p:cNvSpPr txBox="1">
            <a:spLocks noChangeArrowheads="1"/>
          </p:cNvSpPr>
          <p:nvPr/>
        </p:nvSpPr>
        <p:spPr bwMode="auto">
          <a:xfrm>
            <a:off x="33589913" y="23620413"/>
            <a:ext cx="2463800" cy="2303462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Information Systems Staff </a:t>
            </a:r>
            <a:r>
              <a:rPr lang="en-US" altLang="en-US" sz="1800">
                <a:latin typeface="Times New Roman" pitchFamily="18" charset="0"/>
              </a:rPr>
              <a:t>(Computer)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</a:t>
            </a:r>
          </a:p>
        </p:txBody>
      </p:sp>
      <p:sp>
        <p:nvSpPr>
          <p:cNvPr id="2245" name="Line 321"/>
          <p:cNvSpPr>
            <a:spLocks noChangeShapeType="1"/>
          </p:cNvSpPr>
          <p:nvPr/>
        </p:nvSpPr>
        <p:spPr bwMode="auto">
          <a:xfrm>
            <a:off x="33132713" y="209232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6" name="Line 322"/>
          <p:cNvSpPr>
            <a:spLocks noChangeShapeType="1"/>
          </p:cNvSpPr>
          <p:nvPr/>
        </p:nvSpPr>
        <p:spPr bwMode="auto">
          <a:xfrm>
            <a:off x="33132713" y="22294850"/>
            <a:ext cx="8794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7" name="Text Box 323"/>
          <p:cNvSpPr txBox="1">
            <a:spLocks noChangeArrowheads="1"/>
          </p:cNvSpPr>
          <p:nvPr/>
        </p:nvSpPr>
        <p:spPr bwMode="auto">
          <a:xfrm>
            <a:off x="33572450" y="21764625"/>
            <a:ext cx="2844800" cy="1595438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Radio Operator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</a:t>
            </a: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</a:t>
            </a:r>
          </a:p>
        </p:txBody>
      </p:sp>
      <p:sp>
        <p:nvSpPr>
          <p:cNvPr id="2248" name="Text Box 324"/>
          <p:cNvSpPr txBox="1">
            <a:spLocks noChangeArrowheads="1"/>
          </p:cNvSpPr>
          <p:nvPr/>
        </p:nvSpPr>
        <p:spPr bwMode="auto">
          <a:xfrm>
            <a:off x="33585150" y="20345400"/>
            <a:ext cx="2819400" cy="1195388"/>
          </a:xfrm>
          <a:prstGeom prst="rect">
            <a:avLst/>
          </a:prstGeo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Data            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</a:t>
            </a:r>
          </a:p>
        </p:txBody>
      </p:sp>
      <p:sp>
        <p:nvSpPr>
          <p:cNvPr id="2249" name="Line 325"/>
          <p:cNvSpPr>
            <a:spLocks noChangeShapeType="1"/>
          </p:cNvSpPr>
          <p:nvPr/>
        </p:nvSpPr>
        <p:spPr bwMode="auto">
          <a:xfrm>
            <a:off x="47625000" y="185610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0" name="Line 326"/>
          <p:cNvSpPr>
            <a:spLocks noChangeShapeType="1"/>
          </p:cNvSpPr>
          <p:nvPr/>
        </p:nvSpPr>
        <p:spPr bwMode="auto">
          <a:xfrm>
            <a:off x="47642463" y="2225516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1" name="Text Box 327"/>
          <p:cNvSpPr txBox="1">
            <a:spLocks noChangeArrowheads="1"/>
          </p:cNvSpPr>
          <p:nvPr/>
        </p:nvSpPr>
        <p:spPr bwMode="auto">
          <a:xfrm>
            <a:off x="48006000" y="17692688"/>
            <a:ext cx="2133600" cy="2427287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Supply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________________________________________________________________________________________________________________</a:t>
            </a:r>
            <a:endParaRPr lang="en-US" altLang="en-US" sz="1200" b="1">
              <a:latin typeface="Times New Roman" pitchFamily="18" charset="0"/>
            </a:endParaRPr>
          </a:p>
        </p:txBody>
      </p:sp>
      <p:sp>
        <p:nvSpPr>
          <p:cNvPr id="2252" name="Text Box 328"/>
          <p:cNvSpPr txBox="1">
            <a:spLocks noChangeArrowheads="1"/>
          </p:cNvSpPr>
          <p:nvPr/>
        </p:nvSpPr>
        <p:spPr bwMode="auto">
          <a:xfrm>
            <a:off x="48006000" y="20715288"/>
            <a:ext cx="2133600" cy="3597275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Shipping &amp; Receiving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________________________________________________________________________________________________________________________________________________</a:t>
            </a:r>
          </a:p>
        </p:txBody>
      </p:sp>
      <p:sp>
        <p:nvSpPr>
          <p:cNvPr id="2253" name="Line 330"/>
          <p:cNvSpPr>
            <a:spLocks noChangeShapeType="1"/>
          </p:cNvSpPr>
          <p:nvPr/>
        </p:nvSpPr>
        <p:spPr bwMode="auto">
          <a:xfrm>
            <a:off x="40722550" y="203136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" name="Line 332"/>
          <p:cNvSpPr>
            <a:spLocks noChangeShapeType="1"/>
          </p:cNvSpPr>
          <p:nvPr/>
        </p:nvSpPr>
        <p:spPr bwMode="auto">
          <a:xfrm>
            <a:off x="31151513" y="15540038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" name="Line 333"/>
          <p:cNvSpPr>
            <a:spLocks noChangeShapeType="1"/>
          </p:cNvSpPr>
          <p:nvPr/>
        </p:nvSpPr>
        <p:spPr bwMode="auto">
          <a:xfrm>
            <a:off x="34351913" y="14549438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" name="Text Box 334"/>
          <p:cNvSpPr txBox="1">
            <a:spLocks noChangeArrowheads="1"/>
          </p:cNvSpPr>
          <p:nvPr/>
        </p:nvSpPr>
        <p:spPr bwMode="auto">
          <a:xfrm>
            <a:off x="32780288" y="13600113"/>
            <a:ext cx="3262312" cy="165735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Services     Branch 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</a:t>
            </a:r>
          </a:p>
        </p:txBody>
      </p:sp>
      <p:sp>
        <p:nvSpPr>
          <p:cNvPr id="2257" name="Line 336"/>
          <p:cNvSpPr>
            <a:spLocks noChangeShapeType="1"/>
          </p:cNvSpPr>
          <p:nvPr/>
        </p:nvSpPr>
        <p:spPr bwMode="auto">
          <a:xfrm>
            <a:off x="37838063" y="1553051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" name="Text Box 337"/>
          <p:cNvSpPr txBox="1">
            <a:spLocks noChangeArrowheads="1"/>
          </p:cNvSpPr>
          <p:nvPr/>
        </p:nvSpPr>
        <p:spPr bwMode="auto">
          <a:xfrm>
            <a:off x="36790313" y="15925800"/>
            <a:ext cx="22098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49" tIns="119819" rIns="239649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EMS          Medical Unit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</a:t>
            </a:r>
          </a:p>
        </p:txBody>
      </p:sp>
      <p:sp>
        <p:nvSpPr>
          <p:cNvPr id="2259" name="Line 338"/>
          <p:cNvSpPr>
            <a:spLocks noChangeShapeType="1"/>
          </p:cNvSpPr>
          <p:nvPr/>
        </p:nvSpPr>
        <p:spPr bwMode="auto">
          <a:xfrm>
            <a:off x="44348400" y="1650365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" name="Line 339"/>
          <p:cNvSpPr>
            <a:spLocks noChangeShapeType="1"/>
          </p:cNvSpPr>
          <p:nvPr/>
        </p:nvSpPr>
        <p:spPr bwMode="auto">
          <a:xfrm>
            <a:off x="44348400" y="19153188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" name="Text Box 340"/>
          <p:cNvSpPr txBox="1">
            <a:spLocks noChangeArrowheads="1"/>
          </p:cNvSpPr>
          <p:nvPr/>
        </p:nvSpPr>
        <p:spPr bwMode="auto">
          <a:xfrm>
            <a:off x="44627800" y="15925800"/>
            <a:ext cx="2286000" cy="2319338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Transportation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Times New Roman" pitchFamily="18" charset="0"/>
              </a:rPr>
              <a:t>________________________________________________________________________________________________________________________</a:t>
            </a:r>
          </a:p>
        </p:txBody>
      </p:sp>
      <p:sp>
        <p:nvSpPr>
          <p:cNvPr id="2262" name="Text Box 341"/>
          <p:cNvSpPr txBox="1">
            <a:spLocks noChangeArrowheads="1"/>
          </p:cNvSpPr>
          <p:nvPr/>
        </p:nvSpPr>
        <p:spPr bwMode="auto">
          <a:xfrm>
            <a:off x="44627800" y="18556288"/>
            <a:ext cx="2286000" cy="2519362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Housing      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</a:t>
            </a:r>
          </a:p>
        </p:txBody>
      </p:sp>
      <p:sp>
        <p:nvSpPr>
          <p:cNvPr id="2263" name="Line 342"/>
          <p:cNvSpPr>
            <a:spLocks noChangeShapeType="1"/>
          </p:cNvSpPr>
          <p:nvPr/>
        </p:nvSpPr>
        <p:spPr bwMode="auto">
          <a:xfrm>
            <a:off x="31143575" y="1556226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" name="Line 343"/>
          <p:cNvSpPr>
            <a:spLocks noChangeShapeType="1"/>
          </p:cNvSpPr>
          <p:nvPr/>
        </p:nvSpPr>
        <p:spPr bwMode="auto">
          <a:xfrm>
            <a:off x="42170350" y="15540038"/>
            <a:ext cx="657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" name="Line 344"/>
          <p:cNvSpPr>
            <a:spLocks noChangeShapeType="1"/>
          </p:cNvSpPr>
          <p:nvPr/>
        </p:nvSpPr>
        <p:spPr bwMode="auto">
          <a:xfrm>
            <a:off x="42189400" y="15540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" name="Line 345"/>
          <p:cNvSpPr>
            <a:spLocks noChangeShapeType="1"/>
          </p:cNvSpPr>
          <p:nvPr/>
        </p:nvSpPr>
        <p:spPr bwMode="auto">
          <a:xfrm>
            <a:off x="48736250" y="1554003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" name="Line 349"/>
          <p:cNvSpPr>
            <a:spLocks noChangeShapeType="1"/>
          </p:cNvSpPr>
          <p:nvPr/>
        </p:nvSpPr>
        <p:spPr bwMode="auto">
          <a:xfrm flipV="1">
            <a:off x="45648563" y="1477803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" name="Text Box 350"/>
          <p:cNvSpPr txBox="1">
            <a:spLocks noChangeArrowheads="1"/>
          </p:cNvSpPr>
          <p:nvPr/>
        </p:nvSpPr>
        <p:spPr bwMode="auto">
          <a:xfrm>
            <a:off x="44057888" y="13577888"/>
            <a:ext cx="3262312" cy="1657350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Support      Branch Director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</a:t>
            </a:r>
          </a:p>
        </p:txBody>
      </p:sp>
      <p:sp>
        <p:nvSpPr>
          <p:cNvPr id="2269" name="Line 351"/>
          <p:cNvSpPr>
            <a:spLocks noChangeShapeType="1"/>
          </p:cNvSpPr>
          <p:nvPr/>
        </p:nvSpPr>
        <p:spPr bwMode="auto">
          <a:xfrm>
            <a:off x="31135638" y="168084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" name="Text Box 352"/>
          <p:cNvSpPr txBox="1">
            <a:spLocks noChangeArrowheads="1"/>
          </p:cNvSpPr>
          <p:nvPr/>
        </p:nvSpPr>
        <p:spPr bwMode="auto">
          <a:xfrm>
            <a:off x="29957713" y="15925800"/>
            <a:ext cx="2311400" cy="1195388"/>
          </a:xfrm>
          <a:prstGeom prst="rect">
            <a:avLst/>
          </a:prstGeom>
          <a:solidFill>
            <a:schemeClr val="bg1"/>
          </a:solidFill>
          <a:ln w="2857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Food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</p:txBody>
      </p:sp>
      <p:sp>
        <p:nvSpPr>
          <p:cNvPr id="2271" name="Text Box 353"/>
          <p:cNvSpPr txBox="1">
            <a:spLocks noChangeArrowheads="1"/>
          </p:cNvSpPr>
          <p:nvPr/>
        </p:nvSpPr>
        <p:spPr bwMode="auto">
          <a:xfrm>
            <a:off x="29983113" y="17341850"/>
            <a:ext cx="2311400" cy="6457950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Food Services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272" name="Line 355"/>
          <p:cNvSpPr>
            <a:spLocks noChangeShapeType="1"/>
          </p:cNvSpPr>
          <p:nvPr/>
        </p:nvSpPr>
        <p:spPr bwMode="auto">
          <a:xfrm flipV="1">
            <a:off x="34402713" y="13400088"/>
            <a:ext cx="11250612" cy="7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" name="Line 358"/>
          <p:cNvSpPr>
            <a:spLocks noChangeShapeType="1"/>
          </p:cNvSpPr>
          <p:nvPr/>
        </p:nvSpPr>
        <p:spPr bwMode="auto">
          <a:xfrm>
            <a:off x="33129538" y="16579850"/>
            <a:ext cx="17462" cy="7885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4" name="Text Box 359"/>
          <p:cNvSpPr txBox="1">
            <a:spLocks noChangeArrowheads="1"/>
          </p:cNvSpPr>
          <p:nvPr/>
        </p:nvSpPr>
        <p:spPr bwMode="auto">
          <a:xfrm>
            <a:off x="32751713" y="15925800"/>
            <a:ext cx="3155950" cy="1195388"/>
          </a:xfrm>
          <a:prstGeom prst="rect">
            <a:avLst/>
          </a:prstGeo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Communications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</a:t>
            </a:r>
          </a:p>
        </p:txBody>
      </p:sp>
      <p:sp>
        <p:nvSpPr>
          <p:cNvPr id="2275" name="Line 360"/>
          <p:cNvSpPr>
            <a:spLocks noChangeShapeType="1"/>
          </p:cNvSpPr>
          <p:nvPr/>
        </p:nvSpPr>
        <p:spPr bwMode="auto">
          <a:xfrm>
            <a:off x="47625000" y="16973550"/>
            <a:ext cx="15875" cy="526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6" name="Text Box 361"/>
          <p:cNvSpPr txBox="1">
            <a:spLocks noChangeArrowheads="1"/>
          </p:cNvSpPr>
          <p:nvPr/>
        </p:nvSpPr>
        <p:spPr bwMode="auto">
          <a:xfrm>
            <a:off x="47294800" y="15925800"/>
            <a:ext cx="2792413" cy="1379538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Supply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</a:t>
            </a:r>
          </a:p>
        </p:txBody>
      </p:sp>
      <p:sp>
        <p:nvSpPr>
          <p:cNvPr id="2277" name="Line 362"/>
          <p:cNvSpPr>
            <a:spLocks noChangeShapeType="1"/>
          </p:cNvSpPr>
          <p:nvPr/>
        </p:nvSpPr>
        <p:spPr bwMode="auto">
          <a:xfrm>
            <a:off x="44348400" y="15552738"/>
            <a:ext cx="0" cy="3600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8" name="Line 363"/>
          <p:cNvSpPr>
            <a:spLocks noChangeShapeType="1"/>
          </p:cNvSpPr>
          <p:nvPr/>
        </p:nvSpPr>
        <p:spPr bwMode="auto">
          <a:xfrm flipH="1" flipV="1">
            <a:off x="41529000" y="20778788"/>
            <a:ext cx="0" cy="4545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9" name="Text Box 365"/>
          <p:cNvSpPr txBox="1">
            <a:spLocks noChangeArrowheads="1"/>
          </p:cNvSpPr>
          <p:nvPr/>
        </p:nvSpPr>
        <p:spPr bwMode="auto">
          <a:xfrm>
            <a:off x="37947600" y="10820400"/>
            <a:ext cx="3533775" cy="2114550"/>
          </a:xfrm>
          <a:prstGeom prst="rect">
            <a:avLst/>
          </a:prstGeom>
          <a:solidFill>
            <a:schemeClr val="bg1"/>
          </a:solidFill>
          <a:ln w="1270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itchFamily="18" charset="0"/>
              </a:rPr>
              <a:t>Logistics </a:t>
            </a:r>
            <a:r>
              <a:rPr lang="en-US" altLang="en-US" sz="4000" b="1">
                <a:latin typeface="Times New Roman" pitchFamily="18" charset="0"/>
              </a:rPr>
              <a:t>Section Chief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</a:t>
            </a:r>
          </a:p>
        </p:txBody>
      </p:sp>
      <p:sp>
        <p:nvSpPr>
          <p:cNvPr id="2280" name="Line 366"/>
          <p:cNvSpPr>
            <a:spLocks noChangeShapeType="1"/>
          </p:cNvSpPr>
          <p:nvPr/>
        </p:nvSpPr>
        <p:spPr bwMode="auto">
          <a:xfrm flipV="1">
            <a:off x="43281600" y="2023745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1" name="Text Box 367"/>
          <p:cNvSpPr txBox="1">
            <a:spLocks noChangeArrowheads="1"/>
          </p:cNvSpPr>
          <p:nvPr/>
        </p:nvSpPr>
        <p:spPr bwMode="auto">
          <a:xfrm>
            <a:off x="42138600" y="20999450"/>
            <a:ext cx="2311400" cy="3365500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Security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____________________</a:t>
            </a: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__________________________________________________________________________________________________________________________________________________________________________________</a:t>
            </a:r>
            <a:r>
              <a:rPr lang="en-US" altLang="en-US" sz="1400">
                <a:latin typeface="Times New Roman" pitchFamily="18" charset="0"/>
              </a:rPr>
              <a:t>__</a:t>
            </a:r>
          </a:p>
        </p:txBody>
      </p:sp>
      <p:sp>
        <p:nvSpPr>
          <p:cNvPr id="2282" name="Text Box 368"/>
          <p:cNvSpPr txBox="1">
            <a:spLocks noChangeArrowheads="1"/>
          </p:cNvSpPr>
          <p:nvPr/>
        </p:nvSpPr>
        <p:spPr bwMode="auto">
          <a:xfrm>
            <a:off x="41135300" y="19821525"/>
            <a:ext cx="3324225" cy="949325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Security Manager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</a:t>
            </a:r>
          </a:p>
        </p:txBody>
      </p:sp>
      <p:sp>
        <p:nvSpPr>
          <p:cNvPr id="2283" name="Line 369"/>
          <p:cNvSpPr>
            <a:spLocks noChangeShapeType="1"/>
          </p:cNvSpPr>
          <p:nvPr/>
        </p:nvSpPr>
        <p:spPr bwMode="auto">
          <a:xfrm>
            <a:off x="42748200" y="1696085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4" name="Text Box 370"/>
          <p:cNvSpPr txBox="1">
            <a:spLocks noChangeArrowheads="1"/>
          </p:cNvSpPr>
          <p:nvPr/>
        </p:nvSpPr>
        <p:spPr bwMode="auto">
          <a:xfrm>
            <a:off x="40360600" y="15925800"/>
            <a:ext cx="3484563" cy="1379538"/>
          </a:xfrm>
          <a:prstGeom prst="rect">
            <a:avLst/>
          </a:prstGeom>
          <a:solidFill>
            <a:schemeClr val="bg1"/>
          </a:solidFill>
          <a:ln w="571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Facilities           Unit Leader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</a:t>
            </a:r>
          </a:p>
        </p:txBody>
      </p:sp>
      <p:sp>
        <p:nvSpPr>
          <p:cNvPr id="2285" name="Text Box 371"/>
          <p:cNvSpPr txBox="1">
            <a:spLocks noChangeArrowheads="1"/>
          </p:cNvSpPr>
          <p:nvPr/>
        </p:nvSpPr>
        <p:spPr bwMode="auto">
          <a:xfrm>
            <a:off x="41529000" y="17564100"/>
            <a:ext cx="2292350" cy="1935163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599" tIns="119797" rIns="239599" bIns="119797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>
                <a:latin typeface="Times New Roman" pitchFamily="18" charset="0"/>
              </a:rPr>
              <a:t>Facilities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_____________________________________________________________________________________</a:t>
            </a:r>
          </a:p>
        </p:txBody>
      </p:sp>
      <p:sp>
        <p:nvSpPr>
          <p:cNvPr id="2286" name="WordArt 372"/>
          <p:cNvSpPr>
            <a:spLocks noChangeArrowheads="1" noChangeShapeType="1" noTextEdit="1"/>
          </p:cNvSpPr>
          <p:nvPr/>
        </p:nvSpPr>
        <p:spPr bwMode="auto">
          <a:xfrm>
            <a:off x="46221650" y="2789238"/>
            <a:ext cx="403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latin typeface="Arial Black"/>
              </a:rPr>
              <a:t>NIMS Compliant</a:t>
            </a:r>
          </a:p>
        </p:txBody>
      </p:sp>
      <p:sp>
        <p:nvSpPr>
          <p:cNvPr id="2287" name="Text Box 373"/>
          <p:cNvSpPr txBox="1">
            <a:spLocks noChangeArrowheads="1"/>
          </p:cNvSpPr>
          <p:nvPr/>
        </p:nvSpPr>
        <p:spPr bwMode="auto">
          <a:xfrm>
            <a:off x="4454525" y="28394025"/>
            <a:ext cx="3468688" cy="8212138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Meds Distributor / Prep Assistants</a:t>
            </a:r>
            <a:endParaRPr lang="en-US" altLang="en-US" sz="1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  </a:t>
            </a:r>
            <a:r>
              <a:rPr lang="en-US" altLang="en-US" sz="1200" b="1"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#2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  <a:endParaRPr lang="en-US" altLang="en-US" sz="1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#3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  <a:endParaRPr lang="en-US" altLang="en-US" sz="1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#4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#5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#6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#7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#8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#9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#10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#11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 </a:t>
            </a:r>
            <a:endParaRPr lang="en-US" altLang="en-US" sz="1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#12</a:t>
            </a:r>
            <a:r>
              <a:rPr lang="en-US" altLang="en-US" sz="1200" b="1">
                <a:latin typeface="Times New Roman" pitchFamily="18" charset="0"/>
              </a:rPr>
              <a:t>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______________ </a:t>
            </a:r>
            <a:r>
              <a:rPr lang="en-US" altLang="en-US" sz="1000" b="1">
                <a:latin typeface="Times New Roman" pitchFamily="18" charset="0"/>
              </a:rPr>
              <a:t>Station #13  </a:t>
            </a: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___________   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Station #14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#15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#16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#17 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#18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#19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#20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______________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#21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 ______________    ______________ </a:t>
            </a: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#22 </a:t>
            </a: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___________   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#23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#24 </a:t>
            </a: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___________   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Times New Roman" pitchFamily="18" charset="0"/>
              </a:rPr>
              <a:t>Station #25</a:t>
            </a: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______________     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200" b="1">
              <a:latin typeface="Times New Roman" pitchFamily="18" charset="0"/>
            </a:endParaRPr>
          </a:p>
        </p:txBody>
      </p:sp>
      <p:sp>
        <p:nvSpPr>
          <p:cNvPr id="2288" name="Text Box 2"/>
          <p:cNvSpPr txBox="1">
            <a:spLocks noChangeArrowheads="1"/>
          </p:cNvSpPr>
          <p:nvPr/>
        </p:nvSpPr>
        <p:spPr bwMode="auto">
          <a:xfrm>
            <a:off x="30640338" y="5641975"/>
            <a:ext cx="3863975" cy="981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Liaison Officer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</a:t>
            </a:r>
          </a:p>
        </p:txBody>
      </p:sp>
      <p:sp>
        <p:nvSpPr>
          <p:cNvPr id="2289" name="Text Box 73"/>
          <p:cNvSpPr txBox="1">
            <a:spLocks noChangeArrowheads="1"/>
          </p:cNvSpPr>
          <p:nvPr/>
        </p:nvSpPr>
        <p:spPr bwMode="auto">
          <a:xfrm>
            <a:off x="8653463" y="28392438"/>
            <a:ext cx="2066925" cy="242728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Pharmacists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Times New Roman" pitchFamily="18" charset="0"/>
              </a:rPr>
              <a:t>_________________________________________________________________________________________________________</a:t>
            </a:r>
          </a:p>
        </p:txBody>
      </p:sp>
      <p:sp>
        <p:nvSpPr>
          <p:cNvPr id="2290" name="Text Box 98"/>
          <p:cNvSpPr txBox="1">
            <a:spLocks noChangeArrowheads="1"/>
          </p:cNvSpPr>
          <p:nvPr/>
        </p:nvSpPr>
        <p:spPr bwMode="auto">
          <a:xfrm>
            <a:off x="15206663" y="28421013"/>
            <a:ext cx="2319337" cy="30892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32" tIns="119819" rIns="239632" bIns="119819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latin typeface="Times New Roman" pitchFamily="18" charset="0"/>
              </a:rPr>
              <a:t>Medical Counselors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>
                <a:latin typeface="Times New Roman" pitchFamily="18" charset="0"/>
              </a:rPr>
              <a:t>(Physicians, PA-C, NPC, RN)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</a:t>
            </a:r>
          </a:p>
        </p:txBody>
      </p:sp>
      <p:sp>
        <p:nvSpPr>
          <p:cNvPr id="2291" name="TextBox 1"/>
          <p:cNvSpPr txBox="1">
            <a:spLocks noChangeArrowheads="1"/>
          </p:cNvSpPr>
          <p:nvPr/>
        </p:nvSpPr>
        <p:spPr bwMode="auto">
          <a:xfrm>
            <a:off x="47212250" y="3355975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as of Oct 2013</a:t>
            </a:r>
          </a:p>
        </p:txBody>
      </p:sp>
      <p:sp>
        <p:nvSpPr>
          <p:cNvPr id="2292" name="Line 187"/>
          <p:cNvSpPr>
            <a:spLocks noChangeShapeType="1"/>
          </p:cNvSpPr>
          <p:nvPr/>
        </p:nvSpPr>
        <p:spPr bwMode="auto">
          <a:xfrm flipV="1">
            <a:off x="21524913" y="8080375"/>
            <a:ext cx="0" cy="2220913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93" name="Straight Connector 2"/>
          <p:cNvCxnSpPr>
            <a:cxnSpLocks noChangeShapeType="1"/>
            <a:stCxn id="2136" idx="0"/>
            <a:endCxn id="2133" idx="0"/>
          </p:cNvCxnSpPr>
          <p:nvPr/>
        </p:nvCxnSpPr>
        <p:spPr bwMode="auto">
          <a:xfrm>
            <a:off x="2362200" y="15006638"/>
            <a:ext cx="9244013" cy="206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4" name="Text Box 251"/>
          <p:cNvSpPr txBox="1">
            <a:spLocks noChangeArrowheads="1"/>
          </p:cNvSpPr>
          <p:nvPr/>
        </p:nvSpPr>
        <p:spPr bwMode="auto">
          <a:xfrm>
            <a:off x="35969575" y="5519738"/>
            <a:ext cx="3502025" cy="1381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Liaison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</a:t>
            </a:r>
            <a:r>
              <a:rPr lang="en-US" altLang="en-US" sz="1600" b="1">
                <a:latin typeface="Times New Roman" pitchFamily="18" charset="0"/>
              </a:rPr>
              <a:t>__________________________________________________________</a:t>
            </a:r>
          </a:p>
        </p:txBody>
      </p:sp>
      <p:sp>
        <p:nvSpPr>
          <p:cNvPr id="2295" name="Text Box 251"/>
          <p:cNvSpPr txBox="1">
            <a:spLocks noChangeArrowheads="1"/>
          </p:cNvSpPr>
          <p:nvPr/>
        </p:nvSpPr>
        <p:spPr bwMode="auto">
          <a:xfrm>
            <a:off x="35969575" y="7326313"/>
            <a:ext cx="3502025" cy="1381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39682" tIns="119841" rIns="239682" bIns="119841">
            <a:spAutoFit/>
          </a:bodyPr>
          <a:lstStyle>
            <a:lvl1pPr defTabSz="4795838" eaLnBrk="0" hangingPunct="0">
              <a:spcBef>
                <a:spcPct val="20000"/>
              </a:spcBef>
              <a:buChar char="•"/>
              <a:defRPr sz="17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95838" eaLnBrk="0" hangingPunct="0">
              <a:spcBef>
                <a:spcPct val="20000"/>
              </a:spcBef>
              <a:buChar char="–"/>
              <a:defRPr sz="15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95838" eaLnBrk="0" hangingPunct="0">
              <a:spcBef>
                <a:spcPct val="20000"/>
              </a:spcBef>
              <a:buChar char="•"/>
              <a:defRPr sz="13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95838" eaLnBrk="0" hangingPunct="0">
              <a:spcBef>
                <a:spcPct val="20000"/>
              </a:spcBef>
              <a:buChar char="–"/>
              <a:defRPr sz="1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95838" eaLnBrk="0" hangingPunct="0">
              <a:spcBef>
                <a:spcPct val="20000"/>
              </a:spcBef>
              <a:buChar char="»"/>
              <a:defRPr sz="1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95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PIO Staff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latin typeface="Times New Roman" pitchFamily="18" charset="0"/>
              </a:rPr>
              <a:t>_______________________________________</a:t>
            </a:r>
            <a:r>
              <a:rPr lang="en-US" altLang="en-US" sz="1600" b="1">
                <a:latin typeface="Times New Roman" pitchFamily="18" charset="0"/>
              </a:rPr>
              <a:t>__________________________________________________________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2219E91424484E802DB4A0F6FB5E70" ma:contentTypeVersion="11" ma:contentTypeDescription="Create a new document." ma:contentTypeScope="" ma:versionID="1508a305ae9419e5ed9e93a0caf4354e">
  <xsd:schema xmlns:xsd="http://www.w3.org/2001/XMLSchema" xmlns:xs="http://www.w3.org/2001/XMLSchema" xmlns:p="http://schemas.microsoft.com/office/2006/metadata/properties" xmlns:ns2="1207d07c-858a-40a9-93de-857dd7168803" xmlns:ns3="ccc9028e-08e9-4057-8ef2-0a0fd8d381ec" targetNamespace="http://schemas.microsoft.com/office/2006/metadata/properties" ma:root="true" ma:fieldsID="5d0841fe6476449553534256181d3141" ns2:_="" ns3:_="">
    <xsd:import namespace="1207d07c-858a-40a9-93de-857dd7168803"/>
    <xsd:import namespace="ccc9028e-08e9-4057-8ef2-0a0fd8d381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7d07c-858a-40a9-93de-857dd7168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3294375-8520-4c51-81be-671e42c4be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9028e-08e9-4057-8ef2-0a0fd8d381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5367868-7e42-4d20-8709-8b28718fe438}" ma:internalName="TaxCatchAll" ma:showField="CatchAllData" ma:web="ccc9028e-08e9-4057-8ef2-0a0fd8d381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75381A-E761-4F38-AB5D-756B44079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07d07c-858a-40a9-93de-857dd7168803"/>
    <ds:schemaRef ds:uri="ccc9028e-08e9-4057-8ef2-0a0fd8d381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15AD48-070A-42B3-8FB8-EE97AAFB3B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802</Words>
  <Application>Microsoft Office PowerPoint</Application>
  <PresentationFormat>Custom</PresentationFormat>
  <Paragraphs>313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Default Design</vt:lpstr>
      <vt:lpstr>PowerPoint Presentation</vt:lpstr>
    </vt:vector>
  </TitlesOfParts>
  <Company>State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HEPR12792</dc:creator>
  <cp:lastModifiedBy>Baker, Jennifer</cp:lastModifiedBy>
  <cp:revision>70</cp:revision>
  <cp:lastPrinted>2013-10-28T16:01:41Z</cp:lastPrinted>
  <dcterms:created xsi:type="dcterms:W3CDTF">2007-02-22T21:17:47Z</dcterms:created>
  <dcterms:modified xsi:type="dcterms:W3CDTF">2023-05-05T20:42:59Z</dcterms:modified>
</cp:coreProperties>
</file>