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9" r:id="rId7"/>
    <p:sldId id="270" r:id="rId8"/>
    <p:sldId id="263" r:id="rId9"/>
    <p:sldId id="260" r:id="rId10"/>
    <p:sldId id="280" r:id="rId11"/>
    <p:sldId id="281" r:id="rId12"/>
    <p:sldId id="287" r:id="rId13"/>
    <p:sldId id="285" r:id="rId14"/>
    <p:sldId id="264" r:id="rId15"/>
    <p:sldId id="266" r:id="rId16"/>
    <p:sldId id="275" r:id="rId17"/>
    <p:sldId id="279" r:id="rId18"/>
    <p:sldId id="282" r:id="rId19"/>
    <p:sldId id="277" r:id="rId20"/>
    <p:sldId id="284" r:id="rId21"/>
    <p:sldId id="283" r:id="rId22"/>
    <p:sldId id="288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279" autoAdjust="0"/>
  </p:normalViewPr>
  <p:slideViewPr>
    <p:cSldViewPr snapToGrid="0">
      <p:cViewPr varScale="1">
        <p:scale>
          <a:sx n="81" d="100"/>
          <a:sy n="81" d="100"/>
        </p:scale>
        <p:origin x="16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3B-4F5D-B648-D161051F5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3B-4F5D-B648-D161051F5D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1750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3B-4F5D-B648-D161051F5D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5256224"/>
        <c:axId val="655247584"/>
      </c:lineChart>
      <c:catAx>
        <c:axId val="6552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247584"/>
        <c:crosses val="autoZero"/>
        <c:auto val="1"/>
        <c:lblAlgn val="ctr"/>
        <c:lblOffset val="100"/>
        <c:noMultiLvlLbl val="0"/>
      </c:catAx>
      <c:valAx>
        <c:axId val="655247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52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81914370078743E-2"/>
          <c:y val="2.8839934249511919E-2"/>
          <c:w val="0.94895558562992111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South Dakota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Dec 2024-2025</c:v>
                </c:pt>
                <c:pt idx="1">
                  <c:v>Dec 2023-2024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2-4712-8F4D-DC503A8233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Minnesota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Dec 2024-2025</c:v>
                </c:pt>
                <c:pt idx="1">
                  <c:v>Dec 2023-2024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2-4712-8F4D-DC503A8233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Iowa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Dec 2024-2025</c:v>
                </c:pt>
                <c:pt idx="1">
                  <c:v>Dec 2023-2024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D2-4712-8F4D-DC503A823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050328"/>
        <c:axId val="453051640"/>
      </c:barChart>
      <c:catAx>
        <c:axId val="45305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51640"/>
        <c:crosses val="autoZero"/>
        <c:auto val="1"/>
        <c:lblAlgn val="ctr"/>
        <c:lblOffset val="100"/>
        <c:noMultiLvlLbl val="0"/>
      </c:catAx>
      <c:valAx>
        <c:axId val="45305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5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50896-831E-4919-8984-C84A235AAA34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D4F3-DB5D-4A91-8028-DFF8FE06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Perivascular infiltrates (retinitis)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Germinolytic</a:t>
            </a:r>
            <a:r>
              <a:rPr lang="en-US" dirty="0"/>
              <a:t> cysts</a:t>
            </a:r>
            <a:endParaRPr dirty="0"/>
          </a:p>
        </p:txBody>
      </p:sp>
      <p:sp>
        <p:nvSpPr>
          <p:cNvPr id="435" name="Google Shape;435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1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0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Nationwide</a:t>
            </a:r>
            <a:r>
              <a:rPr lang="en-US" baseline="0" dirty="0"/>
              <a:t> in Ohio, Florida,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https://www.entnet.org/resource/state-ccmv-laws/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4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8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7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Failed hearing screen is not the only manifestation</a:t>
            </a:r>
            <a:r>
              <a:rPr lang="en-US" baseline="0" dirty="0"/>
              <a:t> of </a:t>
            </a:r>
            <a:r>
              <a:rPr lang="en-US" baseline="0" dirty="0" err="1"/>
              <a:t>cCMV</a:t>
            </a:r>
            <a:r>
              <a:rPr lang="en-US" baseline="0" dirty="0"/>
              <a:t> and SNHL from </a:t>
            </a:r>
            <a:r>
              <a:rPr lang="en-US" baseline="0" dirty="0" err="1"/>
              <a:t>cCMV</a:t>
            </a:r>
            <a:r>
              <a:rPr lang="en-US" baseline="0" dirty="0"/>
              <a:t> can have delayed </a:t>
            </a:r>
            <a:r>
              <a:rPr lang="en-US" baseline="0" dirty="0" smtClean="0"/>
              <a:t>onset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failed hearing screen DOES not mean patient has </a:t>
            </a:r>
            <a:r>
              <a:rPr lang="en-US" baseline="0" dirty="0" err="1" smtClean="0"/>
              <a:t>cCMV</a:t>
            </a:r>
            <a:r>
              <a:rPr lang="en-US" baseline="0" dirty="0" smtClean="0"/>
              <a:t> either = 4% of patients with hearing screen has </a:t>
            </a:r>
            <a:r>
              <a:rPr lang="en-US" baseline="0" dirty="0" err="1" smtClean="0"/>
              <a:t>cCMV</a:t>
            </a:r>
            <a:r>
              <a:rPr lang="en-US" baseline="0" dirty="0" smtClean="0"/>
              <a:t>. 90% of asymptomatic babies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study shows that either unilateral or bilateral can be a manifestation of </a:t>
            </a:r>
            <a:r>
              <a:rPr lang="en-US" baseline="0" dirty="0" err="1" smtClean="0"/>
              <a:t>cCMV</a:t>
            </a:r>
            <a:r>
              <a:rPr lang="en-US" baseline="0" dirty="0" smtClean="0"/>
              <a:t> with SNHL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2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86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9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D4F3-DB5D-4A91-8028-DFF8FE064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F92F-4273-4FA9-9003-3D0A41FFF2E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C4DA-EB6E-41B6-A0A9-6027D663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Congenital CMV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 Dakota Newborn Screening Forum</a:t>
            </a:r>
          </a:p>
          <a:p>
            <a:r>
              <a:rPr lang="en-US" dirty="0"/>
              <a:t>4/2026</a:t>
            </a:r>
          </a:p>
        </p:txBody>
      </p:sp>
    </p:spTree>
    <p:extLst>
      <p:ext uri="{BB962C8B-B14F-4D97-AF65-F5344CB8AC3E}">
        <p14:creationId xmlns:p14="http://schemas.microsoft.com/office/powerpoint/2010/main" val="7494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F2A3-0E05-F427-E081-BE8EC3B7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Cytomegalovirus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185E-C098-F54B-1155-5A8A9CC52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Congenital CMV ~ 1:200 babies	</a:t>
            </a:r>
          </a:p>
          <a:p>
            <a:pPr lvl="1"/>
            <a:r>
              <a:rPr lang="en-US" dirty="0"/>
              <a:t>SD has 11,000-12,000 babies annually (~55-60 babies a year)</a:t>
            </a:r>
          </a:p>
          <a:p>
            <a:r>
              <a:rPr lang="en-US" dirty="0"/>
              <a:t>~90 % of these babies are asymptomatic</a:t>
            </a:r>
          </a:p>
          <a:p>
            <a:r>
              <a:rPr lang="en-US" dirty="0"/>
              <a:t>In Avera, we had a total of </a:t>
            </a:r>
            <a:r>
              <a:rPr lang="en-US" dirty="0" smtClean="0"/>
              <a:t>23 </a:t>
            </a:r>
            <a:r>
              <a:rPr lang="en-US" dirty="0"/>
              <a:t>cases </a:t>
            </a:r>
            <a:r>
              <a:rPr lang="en-US" dirty="0" smtClean="0"/>
              <a:t>(1 not part of report yet, 1 tested somewhere else) since </a:t>
            </a:r>
            <a:r>
              <a:rPr lang="en-US" dirty="0"/>
              <a:t>2022 </a:t>
            </a:r>
            <a:r>
              <a:rPr lang="en-US" dirty="0" smtClean="0"/>
              <a:t>(~1.6% </a:t>
            </a:r>
            <a:r>
              <a:rPr lang="en-US" dirty="0"/>
              <a:t>positivity in testing)</a:t>
            </a:r>
          </a:p>
          <a:p>
            <a:pPr lvl="1"/>
            <a:r>
              <a:rPr lang="en-US" dirty="0"/>
              <a:t>Numbers increased since we started universal screening in the NICU</a:t>
            </a:r>
          </a:p>
          <a:p>
            <a:pPr lvl="1"/>
            <a:r>
              <a:rPr lang="en-US" dirty="0"/>
              <a:t>Also increased awareness among our clinicians</a:t>
            </a:r>
          </a:p>
          <a:p>
            <a:pPr lvl="1"/>
            <a:r>
              <a:rPr lang="en-US" dirty="0"/>
              <a:t>Brought about by timely screening – Avera has in-house testing through urine PCR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699C-A330-9306-E54F-F86211B5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Avera </a:t>
            </a:r>
            <a:r>
              <a:rPr lang="en-US" dirty="0" err="1"/>
              <a:t>cCMV</a:t>
            </a:r>
            <a:r>
              <a:rPr lang="en-US" dirty="0"/>
              <a:t> Diagnosis </a:t>
            </a:r>
            <a:r>
              <a:rPr lang="en-US" dirty="0" smtClean="0"/>
              <a:t>Graph</a:t>
            </a:r>
            <a:br>
              <a:rPr lang="en-US" dirty="0" smtClean="0"/>
            </a:br>
            <a:r>
              <a:rPr lang="en-US" sz="2400" dirty="0" smtClean="0"/>
              <a:t>Avera </a:t>
            </a:r>
            <a:r>
              <a:rPr lang="en-US" sz="2400" dirty="0" err="1" smtClean="0"/>
              <a:t>Peds</a:t>
            </a:r>
            <a:r>
              <a:rPr lang="en-US" sz="2400" dirty="0" smtClean="0"/>
              <a:t> ID Clinic</a:t>
            </a: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DFDFA4-1836-FA73-883F-D0BAB0887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513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7148946" y="3751912"/>
            <a:ext cx="439387" cy="498764"/>
          </a:xfrm>
          <a:prstGeom prst="star5">
            <a:avLst>
              <a:gd name="adj" fmla="val 21252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4522656"/>
              </p:ext>
            </p:extLst>
          </p:nvPr>
        </p:nvGraphicFramePr>
        <p:xfrm>
          <a:off x="1219200" y="322729"/>
          <a:ext cx="9843247" cy="629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983178" y="809501"/>
            <a:ext cx="512619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54%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495797" y="2113807"/>
            <a:ext cx="512619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38%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008416" y="4772891"/>
            <a:ext cx="512619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8%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258871" y="1489364"/>
            <a:ext cx="512619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75%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802209" y="4135967"/>
            <a:ext cx="512619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5%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6370784" y="1780310"/>
            <a:ext cx="3283527" cy="299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 2024- Nov 2025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13/1063 = 1.3%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 2023- Nov 2024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8 of 292 = 2.74%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Overall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21 of 1303 = 1.6%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C6AB4F-1BCF-4D84-6FEF-AEA34762E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76899"/>
              </p:ext>
            </p:extLst>
          </p:nvPr>
        </p:nvGraphicFramePr>
        <p:xfrm>
          <a:off x="337497" y="620605"/>
          <a:ext cx="11503150" cy="558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630">
                  <a:extLst>
                    <a:ext uri="{9D8B030D-6E8A-4147-A177-3AD203B41FA5}">
                      <a16:colId xmlns:a16="http://schemas.microsoft.com/office/drawing/2014/main" val="2621270071"/>
                    </a:ext>
                  </a:extLst>
                </a:gridCol>
                <a:gridCol w="2300630">
                  <a:extLst>
                    <a:ext uri="{9D8B030D-6E8A-4147-A177-3AD203B41FA5}">
                      <a16:colId xmlns:a16="http://schemas.microsoft.com/office/drawing/2014/main" val="1826295593"/>
                    </a:ext>
                  </a:extLst>
                </a:gridCol>
                <a:gridCol w="2300630">
                  <a:extLst>
                    <a:ext uri="{9D8B030D-6E8A-4147-A177-3AD203B41FA5}">
                      <a16:colId xmlns:a16="http://schemas.microsoft.com/office/drawing/2014/main" val="2016833296"/>
                    </a:ext>
                  </a:extLst>
                </a:gridCol>
                <a:gridCol w="2300630">
                  <a:extLst>
                    <a:ext uri="{9D8B030D-6E8A-4147-A177-3AD203B41FA5}">
                      <a16:colId xmlns:a16="http://schemas.microsoft.com/office/drawing/2014/main" val="544372666"/>
                    </a:ext>
                  </a:extLst>
                </a:gridCol>
                <a:gridCol w="2300630">
                  <a:extLst>
                    <a:ext uri="{9D8B030D-6E8A-4147-A177-3AD203B41FA5}">
                      <a16:colId xmlns:a16="http://schemas.microsoft.com/office/drawing/2014/main" val="115839307"/>
                    </a:ext>
                  </a:extLst>
                </a:gridCol>
              </a:tblGrid>
              <a:tr h="7355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Approximate Birth Prevalence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it is detected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70505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dirty="0" err="1"/>
                        <a:t>cCMV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~1:200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Saliva/urine/dried </a:t>
                      </a:r>
                      <a:r>
                        <a:rPr lang="en-US" dirty="0" smtClean="0"/>
                        <a:t>blood PCR (within 28 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Valganciclovir treatment, prolonged audiology and ophthalmology screen; neurodevelopmental follow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improve neurodevelopmental </a:t>
                      </a:r>
                      <a:r>
                        <a:rPr lang="en-US" dirty="0" smtClean="0"/>
                        <a:t>outcome by surveillance/ancillary</a:t>
                      </a:r>
                      <a:r>
                        <a:rPr lang="en-US" baseline="0" dirty="0" smtClean="0"/>
                        <a:t> intervention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46196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dirty="0"/>
                        <a:t>Congenital hypothyroidism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~1:2,000-4,000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TSH/Blood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Thyroxine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development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65112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dirty="0" smtClean="0"/>
                        <a:t>PKU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~1:10,000-15,000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  <a:r>
                        <a:rPr lang="en-US" dirty="0" err="1" smtClean="0"/>
                        <a:t>phe</a:t>
                      </a:r>
                      <a:r>
                        <a:rPr lang="en-US" dirty="0" smtClean="0"/>
                        <a:t>-diet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intelligence. Prevents</a:t>
                      </a:r>
                      <a:r>
                        <a:rPr lang="en-US" baseline="0" dirty="0" smtClean="0"/>
                        <a:t> severe 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16954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Biotidinase</a:t>
                      </a:r>
                      <a:r>
                        <a:rPr lang="en-US" dirty="0" smtClean="0"/>
                        <a:t> deficiency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 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neurodevelopmental outcome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677810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Galactosemia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~1:30,000-60,000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 assay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Removal of galactose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Prevents liver failure and sepsis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88351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553195" y="451262"/>
            <a:ext cx="2481943" cy="5842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8283"/>
          </a:xfrm>
        </p:spPr>
        <p:txBody>
          <a:bodyPr/>
          <a:lstStyle/>
          <a:p>
            <a:r>
              <a:rPr lang="en-US" dirty="0" err="1"/>
              <a:t>cCMV</a:t>
            </a:r>
            <a:r>
              <a:rPr lang="en-US" dirty="0"/>
              <a:t> diagnosis should be made </a:t>
            </a:r>
            <a:r>
              <a:rPr lang="en-US" b="1" dirty="0"/>
              <a:t>within first 28 days of life </a:t>
            </a:r>
            <a:r>
              <a:rPr lang="en-US" dirty="0"/>
              <a:t>(preferably within 3 weeks) otherwise it would be impossible to differentiate </a:t>
            </a:r>
            <a:r>
              <a:rPr lang="en-US" dirty="0" err="1"/>
              <a:t>cCMV</a:t>
            </a:r>
            <a:r>
              <a:rPr lang="en-US" dirty="0"/>
              <a:t> from post-natal CMV</a:t>
            </a:r>
          </a:p>
          <a:p>
            <a:r>
              <a:rPr lang="en-US" dirty="0"/>
              <a:t>Urine (most sensitive)</a:t>
            </a:r>
          </a:p>
          <a:p>
            <a:pPr lvl="1"/>
            <a:r>
              <a:rPr lang="en-US" dirty="0"/>
              <a:t>More cost effective </a:t>
            </a:r>
          </a:p>
          <a:p>
            <a:r>
              <a:rPr lang="en-US" dirty="0"/>
              <a:t>Saliva (acceptable) </a:t>
            </a:r>
            <a:r>
              <a:rPr lang="en-US" dirty="0">
                <a:sym typeface="Wingdings" panose="05000000000000000000" pitchFamily="2" charset="2"/>
              </a:rPr>
              <a:t> needs to be confirmed by urine test (which implicates not that cost effective)</a:t>
            </a:r>
            <a:endParaRPr lang="en-US" dirty="0"/>
          </a:p>
          <a:p>
            <a:r>
              <a:rPr lang="en-US" dirty="0"/>
              <a:t>Blood (not that sensitive, but specific)</a:t>
            </a:r>
          </a:p>
          <a:p>
            <a:pPr lvl="1"/>
            <a:r>
              <a:rPr lang="en-US" dirty="0"/>
              <a:t>Cannot be a good screening test, does not have high rate of false positive</a:t>
            </a:r>
          </a:p>
        </p:txBody>
      </p:sp>
    </p:spTree>
    <p:extLst>
      <p:ext uri="{BB962C8B-B14F-4D97-AF65-F5344CB8AC3E}">
        <p14:creationId xmlns:p14="http://schemas.microsoft.com/office/powerpoint/2010/main" val="29695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cCMV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key here is </a:t>
            </a:r>
            <a:r>
              <a:rPr lang="en-US" b="1" u="sng" dirty="0"/>
              <a:t>timely diagnosis (within 28 days of life, preferably 21 days) </a:t>
            </a:r>
            <a:r>
              <a:rPr lang="en-US" dirty="0"/>
              <a:t>since 90% of babies with </a:t>
            </a:r>
            <a:r>
              <a:rPr lang="en-US" dirty="0" err="1"/>
              <a:t>cCMV</a:t>
            </a:r>
            <a:r>
              <a:rPr lang="en-US" dirty="0"/>
              <a:t> are asymptomatic. Of which, at least 40% will develop SNHL at some point in their lives which may or may not be diagnosed in a timely fashion.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Missed cases may have occult progressing neurodevelopmental issues that may not be addressed correct through ancillary measures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Timely treatment has been shown to improve neurodevelopmental outcomes at 2 years of age (</a:t>
            </a:r>
            <a:r>
              <a:rPr lang="en-US" dirty="0" err="1"/>
              <a:t>Boppana</a:t>
            </a:r>
            <a:r>
              <a:rPr lang="en-US" dirty="0"/>
              <a:t>, S. B., Ross, S. A., &amp; Fowler, K. B. (2013). Congenital cytomegalovirus infection: clinical outcome. </a:t>
            </a:r>
            <a:r>
              <a:rPr lang="en-US" i="1" dirty="0"/>
              <a:t>Clinical infectious diseases</a:t>
            </a:r>
            <a:r>
              <a:rPr lang="en-US" dirty="0"/>
              <a:t>, </a:t>
            </a:r>
            <a:r>
              <a:rPr lang="en-US" i="1" dirty="0"/>
              <a:t>57</a:t>
            </a:r>
            <a:r>
              <a:rPr lang="en-US" dirty="0"/>
              <a:t>(suppl_4), S178-S181.)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1" y="256085"/>
            <a:ext cx="9401907" cy="3950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92" y="4370547"/>
            <a:ext cx="9976338" cy="1499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492" y="6033401"/>
            <a:ext cx="96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Nationwide Children’s in Ohio, Alberta, Saskatchewan, Manitoba, Ontario are also doing universal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27B51-2A03-BACF-252C-4FF6D332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409" y="0"/>
            <a:ext cx="8535591" cy="1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52400"/>
            <a:ext cx="10763250" cy="6389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907" y="6488668"/>
            <a:ext cx="7104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https://www.nationalcmv.org/about-us/advocacy</a:t>
            </a:r>
          </a:p>
        </p:txBody>
      </p:sp>
    </p:spTree>
    <p:extLst>
      <p:ext uri="{BB962C8B-B14F-4D97-AF65-F5344CB8AC3E}">
        <p14:creationId xmlns:p14="http://schemas.microsoft.com/office/powerpoint/2010/main" val="9134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79DC1-B325-6575-9D44-86858F15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658368"/>
            <a:ext cx="11192255" cy="54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6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4" y="410308"/>
            <a:ext cx="9747036" cy="61546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86604" y="5866410"/>
            <a:ext cx="9747036" cy="475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9" descr="Screen Shot 2020-02-01 at 4.09.4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0"/>
            <a:ext cx="5162691" cy="68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 descr="Screen Shot 2020-02-01 at 4.10.08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6691" y="0"/>
            <a:ext cx="3981309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 descr="Screen Shot 2020-02-01 at 4.10.29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6691" y="3175000"/>
            <a:ext cx="3981309" cy="36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/>
          <p:nvPr/>
        </p:nvSpPr>
        <p:spPr>
          <a:xfrm>
            <a:off x="3661478" y="6299993"/>
            <a:ext cx="5067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Redbook Atlas of Pediatric Infectious Disease, 2020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962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64792D-856A-5DEE-DDBD-257F103EA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6" y="237744"/>
            <a:ext cx="8741664" cy="6400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73936" y="4393870"/>
            <a:ext cx="8741664" cy="7243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210D67-F87B-0A2A-294D-AFDD8655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475488"/>
            <a:ext cx="10936224" cy="58887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583387" y="2078182"/>
            <a:ext cx="1828800" cy="3515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cCMV</a:t>
            </a:r>
            <a:r>
              <a:rPr lang="en-US" dirty="0" smtClean="0"/>
              <a:t> is an important congenital infection with real life long complications; leading cause of non-genetic SNHL in </a:t>
            </a:r>
            <a:r>
              <a:rPr lang="en-US" dirty="0"/>
              <a:t>children and major cause of neurodevelopmental </a:t>
            </a:r>
            <a:r>
              <a:rPr lang="en-US" dirty="0" smtClean="0"/>
              <a:t>dysfunction</a:t>
            </a:r>
          </a:p>
          <a:p>
            <a:r>
              <a:rPr lang="en-US" dirty="0" smtClean="0"/>
              <a:t>90% of </a:t>
            </a:r>
            <a:r>
              <a:rPr lang="en-US" dirty="0" err="1" smtClean="0"/>
              <a:t>cCMV</a:t>
            </a:r>
            <a:r>
              <a:rPr lang="en-US" dirty="0" smtClean="0"/>
              <a:t> babies are asymptomatic</a:t>
            </a:r>
          </a:p>
          <a:p>
            <a:r>
              <a:rPr lang="en-US" dirty="0"/>
              <a:t>Timely diagnosis of </a:t>
            </a:r>
            <a:r>
              <a:rPr lang="en-US" dirty="0" err="1"/>
              <a:t>cCMV</a:t>
            </a:r>
            <a:r>
              <a:rPr lang="en-US" dirty="0"/>
              <a:t> within 21 days is </a:t>
            </a:r>
            <a:r>
              <a:rPr lang="en-US" dirty="0" smtClean="0"/>
              <a:t>critical</a:t>
            </a:r>
          </a:p>
          <a:p>
            <a:r>
              <a:rPr lang="en-US" dirty="0" smtClean="0"/>
              <a:t>There is treatment for 10% of these babies when diagnosed in time</a:t>
            </a:r>
          </a:p>
          <a:p>
            <a:r>
              <a:rPr lang="en-US" dirty="0" err="1" smtClean="0"/>
              <a:t>cCMV</a:t>
            </a:r>
            <a:r>
              <a:rPr lang="en-US" dirty="0" smtClean="0"/>
              <a:t> babies needs prolonged ancillary surveillance</a:t>
            </a:r>
          </a:p>
          <a:p>
            <a:r>
              <a:rPr lang="en-US" dirty="0" smtClean="0"/>
              <a:t>Universal screening has important positive economic implications</a:t>
            </a:r>
          </a:p>
          <a:p>
            <a:r>
              <a:rPr lang="en-US" dirty="0" smtClean="0"/>
              <a:t>There is a need for us to evaluate the importance of doing universal screening among newborns</a:t>
            </a:r>
          </a:p>
        </p:txBody>
      </p:sp>
    </p:spTree>
    <p:extLst>
      <p:ext uri="{BB962C8B-B14F-4D97-AF65-F5344CB8AC3E}">
        <p14:creationId xmlns:p14="http://schemas.microsoft.com/office/powerpoint/2010/main" val="2219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185" y="1113692"/>
            <a:ext cx="8710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729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8" descr="Screen Shot 2020-02-01 at 4.09.2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8"/>
          <p:cNvSpPr txBox="1"/>
          <p:nvPr/>
        </p:nvSpPr>
        <p:spPr>
          <a:xfrm>
            <a:off x="10089120" y="0"/>
            <a:ext cx="578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1" name="Google Shape;431;p48"/>
          <p:cNvSpPr txBox="1"/>
          <p:nvPr/>
        </p:nvSpPr>
        <p:spPr>
          <a:xfrm>
            <a:off x="3661478" y="6299993"/>
            <a:ext cx="5067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Redbook Atlas of Pediatric Infectious Disease, 2020</a:t>
            </a:r>
            <a:endParaRPr sz="12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1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0" descr="Screen Shot 2020-02-01 at 4.10.4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0"/>
          <p:cNvSpPr txBox="1"/>
          <p:nvPr/>
        </p:nvSpPr>
        <p:spPr>
          <a:xfrm>
            <a:off x="3661478" y="6299993"/>
            <a:ext cx="50670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Redbook Atlas of Pediatric Infectious Disease, 2020</a:t>
            </a:r>
            <a:endParaRPr sz="12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8" name="Google Shape;448;p50"/>
          <p:cNvSpPr/>
          <p:nvPr/>
        </p:nvSpPr>
        <p:spPr>
          <a:xfrm rot="-1717879">
            <a:off x="5710942" y="5319157"/>
            <a:ext cx="943004" cy="3520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096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448887"/>
            <a:ext cx="10216341" cy="5793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4" y="6317673"/>
            <a:ext cx="1001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Approximately 90% of patients with </a:t>
            </a:r>
            <a:r>
              <a:rPr lang="en-US" b="1" dirty="0" err="1"/>
              <a:t>cCMV</a:t>
            </a:r>
            <a:r>
              <a:rPr lang="en-US" b="1" dirty="0"/>
              <a:t> are asymptomatic</a:t>
            </a:r>
          </a:p>
        </p:txBody>
      </p:sp>
    </p:spTree>
    <p:extLst>
      <p:ext uri="{BB962C8B-B14F-4D97-AF65-F5344CB8AC3E}">
        <p14:creationId xmlns:p14="http://schemas.microsoft.com/office/powerpoint/2010/main" val="35058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1710301"/>
            <a:ext cx="9636369" cy="4948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6431" y="386862"/>
            <a:ext cx="942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Targeted screening using failed hearing screen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85860" y="1710301"/>
            <a:ext cx="3111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Only 4% of babies with failed hearing screen has </a:t>
            </a:r>
            <a:r>
              <a:rPr lang="en-US" b="1" dirty="0" err="1" smtClean="0">
                <a:solidFill>
                  <a:srgbClr val="7030A0"/>
                </a:solidFill>
              </a:rPr>
              <a:t>cCMV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~90% of </a:t>
            </a:r>
            <a:r>
              <a:rPr lang="en-US" b="1" dirty="0" err="1" smtClean="0">
                <a:solidFill>
                  <a:srgbClr val="7030A0"/>
                </a:solidFill>
              </a:rPr>
              <a:t>cCMV</a:t>
            </a:r>
            <a:r>
              <a:rPr lang="en-US" b="1" dirty="0" smtClean="0">
                <a:solidFill>
                  <a:srgbClr val="7030A0"/>
                </a:solidFill>
              </a:rPr>
              <a:t> babies are asymptomatic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62" y="0"/>
            <a:ext cx="5040923" cy="65063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34862" y="2907324"/>
            <a:ext cx="3165230" cy="4806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492" y="6494530"/>
            <a:ext cx="1100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Pui</a:t>
            </a:r>
            <a:r>
              <a:rPr lang="en-US" sz="1400" dirty="0"/>
              <a:t> </a:t>
            </a:r>
            <a:r>
              <a:rPr lang="en-US" sz="1400" dirty="0" err="1"/>
              <a:t>Khi</a:t>
            </a:r>
            <a:r>
              <a:rPr lang="en-US" sz="1400" dirty="0"/>
              <a:t> Chung, et al. Arch Dis Child Fetal Neonatal Ed. 2023 May;108(3):302-308 </a:t>
            </a:r>
          </a:p>
        </p:txBody>
      </p:sp>
    </p:spTree>
    <p:extLst>
      <p:ext uri="{BB962C8B-B14F-4D97-AF65-F5344CB8AC3E}">
        <p14:creationId xmlns:p14="http://schemas.microsoft.com/office/powerpoint/2010/main" val="3271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7" y="897775"/>
            <a:ext cx="8279476" cy="5245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171" y="5885411"/>
            <a:ext cx="1039091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65" y="5561215"/>
            <a:ext cx="3266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Congenital CMV is the leading cause of non-genetic SNHL in the United States.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74940" y="288175"/>
            <a:ext cx="253218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About 40% of asymptomatic babies at birth will ultimately develop SNHL</a:t>
            </a:r>
          </a:p>
        </p:txBody>
      </p:sp>
    </p:spTree>
    <p:extLst>
      <p:ext uri="{BB962C8B-B14F-4D97-AF65-F5344CB8AC3E}">
        <p14:creationId xmlns:p14="http://schemas.microsoft.com/office/powerpoint/2010/main" val="10335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>
            <a:spLocks noGrp="1"/>
          </p:cNvSpPr>
          <p:nvPr>
            <p:ph type="title"/>
          </p:nvPr>
        </p:nvSpPr>
        <p:spPr>
          <a:xfrm>
            <a:off x="2073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ts val="4600"/>
            </a:pPr>
            <a:r>
              <a:rPr lang="en-US"/>
              <a:t>Cytomegalovirus</a:t>
            </a:r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body" idx="1"/>
          </p:nvPr>
        </p:nvSpPr>
        <p:spPr>
          <a:xfrm>
            <a:off x="2073275" y="1600201"/>
            <a:ext cx="8042276" cy="50393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SzPts val="2244"/>
              <a:buNone/>
            </a:pPr>
            <a:r>
              <a:rPr lang="en-US" sz="2040" dirty="0"/>
              <a:t>Etiology: CMV – also known as HHV-5 – a member of family </a:t>
            </a:r>
            <a:r>
              <a:rPr lang="en-US" sz="2040" i="1" dirty="0" err="1"/>
              <a:t>Herpesviridae</a:t>
            </a:r>
            <a:r>
              <a:rPr lang="en-US" sz="2040" dirty="0"/>
              <a:t> family. Viral genome contains double-stranded DNA which is the </a:t>
            </a:r>
            <a:r>
              <a:rPr lang="en-US" sz="2040" b="1" dirty="0"/>
              <a:t>largest</a:t>
            </a:r>
            <a:r>
              <a:rPr lang="en-US" sz="2040" dirty="0"/>
              <a:t> of human herpesvirus genomes</a:t>
            </a:r>
            <a:endParaRPr dirty="0"/>
          </a:p>
          <a:p>
            <a:pPr marL="0" indent="0">
              <a:spcBef>
                <a:spcPts val="2000"/>
              </a:spcBef>
              <a:buSzPts val="2244"/>
              <a:buNone/>
            </a:pPr>
            <a:r>
              <a:rPr lang="en-US" sz="2040" dirty="0"/>
              <a:t>Epidemiology: Highly specific and only infects humans. Virus is ubiquitous and exhibit extensive genetic diversity.  Transmission occurs horizontally (secretions, STI), vertically (in utero, at birth and </a:t>
            </a:r>
            <a:r>
              <a:rPr lang="en-US" sz="2040" dirty="0" err="1"/>
              <a:t>perinatally</a:t>
            </a:r>
            <a:r>
              <a:rPr lang="en-US" sz="2040" dirty="0"/>
              <a:t>), and through blood products, organ transplants. </a:t>
            </a:r>
            <a:r>
              <a:rPr lang="en-US" sz="2040" u="sng" dirty="0"/>
              <a:t>Symptomatic infection can occur throughout the lifetime of an infected individual under conditions of immunosuppression. </a:t>
            </a:r>
            <a:r>
              <a:rPr lang="en-US" sz="2040" dirty="0"/>
              <a:t>Protective immunity is very unclear.</a:t>
            </a:r>
            <a:endParaRPr dirty="0"/>
          </a:p>
          <a:p>
            <a:pPr marL="0" indent="0">
              <a:spcBef>
                <a:spcPts val="2000"/>
              </a:spcBef>
              <a:buSzPts val="2244"/>
              <a:buNone/>
            </a:pPr>
            <a:r>
              <a:rPr lang="en-US" sz="2040" dirty="0"/>
              <a:t>4 periods of increased incidence: In-utero (</a:t>
            </a:r>
            <a:r>
              <a:rPr lang="en-US" sz="2040" dirty="0" err="1"/>
              <a:t>cCMV</a:t>
            </a:r>
            <a:r>
              <a:rPr lang="en-US" sz="2040" dirty="0"/>
              <a:t>), early childhood, adolescence, childbearing years*</a:t>
            </a:r>
            <a:endParaRPr dirty="0"/>
          </a:p>
          <a:p>
            <a:pPr marL="0" indent="0">
              <a:spcBef>
                <a:spcPts val="2000"/>
              </a:spcBef>
              <a:buSzPts val="2244"/>
              <a:buNone/>
            </a:pPr>
            <a:r>
              <a:rPr lang="en-US" sz="2040" dirty="0"/>
              <a:t>Diagnosis: Confounded by ubiquity of virus, high rate of asymptomatic excretion and frequency of reactivated infections. PCR (saliva&lt;urine in neonates), serology by IFA/latex agglutination/EIA</a:t>
            </a:r>
            <a:endParaRPr sz="2040" dirty="0"/>
          </a:p>
        </p:txBody>
      </p:sp>
    </p:spTree>
    <p:extLst>
      <p:ext uri="{BB962C8B-B14F-4D97-AF65-F5344CB8AC3E}">
        <p14:creationId xmlns:p14="http://schemas.microsoft.com/office/powerpoint/2010/main" val="800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17834</TotalTime>
  <Words>875</Words>
  <Application>Microsoft Office PowerPoint</Application>
  <PresentationFormat>Widescreen</PresentationFormat>
  <Paragraphs>122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Source Sans Pro</vt:lpstr>
      <vt:lpstr>Wingdings</vt:lpstr>
      <vt:lpstr>Office Theme</vt:lpstr>
      <vt:lpstr>Congenital CMV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Cytomegalovirus</vt:lpstr>
      <vt:lpstr>Cytomegalovirus</vt:lpstr>
      <vt:lpstr>Avera cCMV Diagnosis Graph Avera Peds ID Clinic</vt:lpstr>
      <vt:lpstr>PowerPoint Presentation</vt:lpstr>
      <vt:lpstr>PowerPoint Presentation</vt:lpstr>
      <vt:lpstr>Testing</vt:lpstr>
      <vt:lpstr>cCMV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Avera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CMV</dc:title>
  <dc:creator>Reviewer</dc:creator>
  <cp:lastModifiedBy>Peter Lim</cp:lastModifiedBy>
  <cp:revision>59</cp:revision>
  <dcterms:created xsi:type="dcterms:W3CDTF">2024-09-06T16:21:38Z</dcterms:created>
  <dcterms:modified xsi:type="dcterms:W3CDTF">2026-04-27T17:51:48Z</dcterms:modified>
</cp:coreProperties>
</file>